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56" r:id="rId2"/>
    <p:sldId id="303" r:id="rId3"/>
    <p:sldId id="257" r:id="rId4"/>
    <p:sldId id="285" r:id="rId5"/>
    <p:sldId id="259" r:id="rId6"/>
    <p:sldId id="276" r:id="rId7"/>
    <p:sldId id="260" r:id="rId8"/>
    <p:sldId id="315" r:id="rId9"/>
    <p:sldId id="261" r:id="rId10"/>
    <p:sldId id="262" r:id="rId11"/>
    <p:sldId id="316" r:id="rId12"/>
    <p:sldId id="289" r:id="rId13"/>
    <p:sldId id="317" r:id="rId14"/>
    <p:sldId id="296" r:id="rId15"/>
    <p:sldId id="318" r:id="rId16"/>
    <p:sldId id="290" r:id="rId17"/>
    <p:sldId id="314" r:id="rId18"/>
    <p:sldId id="300" r:id="rId19"/>
    <p:sldId id="292" r:id="rId20"/>
    <p:sldId id="293" r:id="rId21"/>
    <p:sldId id="319" r:id="rId22"/>
    <p:sldId id="291" r:id="rId23"/>
    <p:sldId id="302" r:id="rId24"/>
    <p:sldId id="320" r:id="rId25"/>
    <p:sldId id="301" r:id="rId26"/>
    <p:sldId id="295" r:id="rId27"/>
    <p:sldId id="321" r:id="rId28"/>
    <p:sldId id="297" r:id="rId29"/>
    <p:sldId id="322" r:id="rId30"/>
    <p:sldId id="298" r:id="rId31"/>
    <p:sldId id="299" r:id="rId32"/>
    <p:sldId id="294" r:id="rId33"/>
    <p:sldId id="284" r:id="rId3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6903" autoAdjust="0"/>
  </p:normalViewPr>
  <p:slideViewPr>
    <p:cSldViewPr snapToGrid="0">
      <p:cViewPr varScale="1">
        <p:scale>
          <a:sx n="49" d="100"/>
          <a:sy n="49" d="100"/>
        </p:scale>
        <p:origin x="132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43213-7A83-4A5D-813F-6912909B3EA8}" type="datetimeFigureOut">
              <a:rPr lang="de-DE" smtClean="0"/>
              <a:t>26.11.2024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E87EB-029D-4977-9717-F7D4BCA62C77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7914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Logo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87EB-029D-4977-9717-F7D4BCA62C77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7642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provides more resources for the political class to influence election outcomes, and essentially results in resource misallocation with the resultant impact of underdevelopment relative to resource endowment.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some resource rich countries make </a:t>
            </a:r>
            <a:r>
              <a:rPr lang="en-US" dirty="0" err="1"/>
              <a:t>ist</a:t>
            </a:r>
            <a:r>
              <a:rPr lang="en-US" dirty="0"/>
              <a:t> esp. difficult to do business, these are the poorest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IDQBH V+ Galliard"/>
              </a:rPr>
              <a:t>Alexeev, M., &amp; Conrad, R. (2011). The natural resource curse and economic transition. </a:t>
            </a:r>
            <a:r>
              <a:rPr lang="en-US" sz="1200" b="0" i="1" u="none" strike="noStrike" baseline="0" dirty="0">
                <a:solidFill>
                  <a:srgbClr val="000000"/>
                </a:solidFill>
                <a:latin typeface="ILFTP Y+ Galliard"/>
              </a:rPr>
              <a:t>Economic Systems, 35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IDQBH V+ Galliard"/>
              </a:rPr>
              <a:t>(4), 445–461; Natural Resources, Sustainable Entrepreneurship, and Poverty Reduction in Resource-Rich African Countries: The Missing Link; </a:t>
            </a:r>
            <a:r>
              <a:rPr lang="de-DE" sz="1200" b="0" i="0" u="none" strike="noStrike" baseline="0" dirty="0">
                <a:solidFill>
                  <a:srgbClr val="000000"/>
                </a:solidFill>
                <a:latin typeface="IDQBH V+ Galliard"/>
              </a:rPr>
              <a:t>OLAGBOYE ET AL., 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IDQBH V+ Galliard"/>
              </a:rPr>
              <a:t>101-118</a:t>
            </a:r>
            <a:endParaRPr lang="en-US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87EB-029D-4977-9717-F7D4BCA62C77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6703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Large </a:t>
            </a:r>
            <a:r>
              <a:rPr lang="de-DE" dirty="0" err="1"/>
              <a:t>funding</a:t>
            </a:r>
            <a:r>
              <a:rPr lang="de-DE" dirty="0"/>
              <a:t> </a:t>
            </a:r>
            <a:r>
              <a:rPr lang="de-DE" dirty="0" err="1"/>
              <a:t>gap</a:t>
            </a:r>
            <a:r>
              <a:rPr lang="de-DE" dirty="0"/>
              <a:t> in SDG </a:t>
            </a:r>
            <a:r>
              <a:rPr lang="de-DE" dirty="0" err="1"/>
              <a:t>programs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MNE, </a:t>
            </a:r>
            <a:r>
              <a:rPr lang="de-DE" dirty="0" err="1"/>
              <a:t>awareness</a:t>
            </a:r>
            <a:r>
              <a:rPr lang="de-DE" dirty="0"/>
              <a:t> but not </a:t>
            </a:r>
            <a:r>
              <a:rPr lang="de-DE" dirty="0" err="1"/>
              <a:t>implementation</a:t>
            </a:r>
            <a:r>
              <a:rPr lang="de-DE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UVOJP H+ Galliard"/>
              </a:rPr>
              <a:t>Filatotchev, I., &amp; Stahl, G. K. (2015). Towards transnational CSR: Corporate social responsibility approaches and governance solutions for multinational corporations. </a:t>
            </a:r>
            <a:r>
              <a:rPr lang="en-US" sz="1200" b="0" i="1" u="none" strike="noStrike" baseline="0" dirty="0">
                <a:solidFill>
                  <a:srgbClr val="000000"/>
                </a:solidFill>
                <a:latin typeface="JXDNA G+ Galliard"/>
              </a:rPr>
              <a:t>Organizational Dynamics, 44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UVOJP H+ Galliard"/>
              </a:rPr>
              <a:t>(2), 121–129 </a:t>
            </a:r>
            <a:endParaRPr lang="en-US" dirty="0"/>
          </a:p>
          <a:p>
            <a:endParaRPr lang="de-DE" dirty="0"/>
          </a:p>
          <a:p>
            <a:r>
              <a:rPr lang="de-DE" dirty="0"/>
              <a:t>Focus on </a:t>
            </a:r>
            <a:r>
              <a:rPr lang="de-DE" dirty="0" err="1"/>
              <a:t>field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business</a:t>
            </a:r>
            <a:r>
              <a:rPr lang="de-DE" dirty="0"/>
              <a:t> </a:t>
            </a:r>
            <a:r>
              <a:rPr lang="de-DE" dirty="0" err="1"/>
              <a:t>leads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social </a:t>
            </a:r>
            <a:r>
              <a:rPr lang="de-DE" dirty="0" err="1"/>
              <a:t>development</a:t>
            </a:r>
            <a:r>
              <a:rPr lang="de-DE" dirty="0"/>
              <a:t> in </a:t>
            </a:r>
            <a:r>
              <a:rPr lang="de-DE" dirty="0" err="1"/>
              <a:t>fields</a:t>
            </a:r>
            <a:r>
              <a:rPr lang="de-DE" dirty="0"/>
              <a:t> like </a:t>
            </a:r>
            <a:r>
              <a:rPr lang="de-DE" dirty="0" err="1"/>
              <a:t>waste</a:t>
            </a:r>
            <a:r>
              <a:rPr lang="de-DE" dirty="0"/>
              <a:t> </a:t>
            </a:r>
            <a:r>
              <a:rPr lang="de-DE" dirty="0" err="1"/>
              <a:t>management</a:t>
            </a:r>
            <a:r>
              <a:rPr lang="de-DE" dirty="0"/>
              <a:t>, </a:t>
            </a:r>
            <a:r>
              <a:rPr lang="de-DE" dirty="0" err="1"/>
              <a:t>recycling</a:t>
            </a:r>
            <a:r>
              <a:rPr lang="de-DE" dirty="0"/>
              <a:t>, job-</a:t>
            </a:r>
            <a:r>
              <a:rPr lang="de-DE" dirty="0" err="1"/>
              <a:t>focused</a:t>
            </a:r>
            <a:r>
              <a:rPr lang="de-DE" dirty="0"/>
              <a:t> </a:t>
            </a:r>
            <a:r>
              <a:rPr lang="de-DE" dirty="0" err="1"/>
              <a:t>education</a:t>
            </a:r>
            <a:r>
              <a:rPr lang="de-DE" dirty="0"/>
              <a:t>, but also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sum</a:t>
            </a:r>
            <a:r>
              <a:rPr lang="de-DE" dirty="0"/>
              <a:t> </a:t>
            </a:r>
            <a:r>
              <a:rPr lang="de-DE" dirty="0" err="1"/>
              <a:t>zero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CO2 </a:t>
            </a:r>
          </a:p>
          <a:p>
            <a:endParaRPr lang="de-DE" dirty="0"/>
          </a:p>
          <a:p>
            <a:r>
              <a:rPr lang="de-DE" dirty="0" err="1"/>
              <a:t>Selfreporting</a:t>
            </a:r>
            <a:r>
              <a:rPr lang="de-DE" dirty="0"/>
              <a:t>, external </a:t>
            </a:r>
            <a:r>
              <a:rPr lang="de-DE" dirty="0" err="1"/>
              <a:t>pressure</a:t>
            </a:r>
            <a:endParaRPr lang="de-DE" dirty="0"/>
          </a:p>
          <a:p>
            <a:r>
              <a:rPr lang="it-IT" dirty="0"/>
              <a:t>la società non esiste per distribuire dividendi a lorsignori, ma per far andare i battelli sul Reno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87EB-029D-4977-9717-F7D4BCA62C77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6091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87EB-029D-4977-9717-F7D4BCA62C77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1543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Informal trade: trade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not </a:t>
            </a:r>
            <a:r>
              <a:rPr lang="de-DE" dirty="0" err="1"/>
              <a:t>formalised</a:t>
            </a:r>
            <a:r>
              <a:rPr lang="de-DE" dirty="0"/>
              <a:t> </a:t>
            </a:r>
            <a:r>
              <a:rPr lang="de-DE" dirty="0" err="1"/>
              <a:t>through</a:t>
            </a:r>
            <a:r>
              <a:rPr lang="de-DE" dirty="0"/>
              <a:t> </a:t>
            </a:r>
            <a:r>
              <a:rPr lang="de-DE" dirty="0" err="1"/>
              <a:t>agreements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customs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statistically</a:t>
            </a:r>
            <a:r>
              <a:rPr lang="de-DE" dirty="0"/>
              <a:t> </a:t>
            </a:r>
            <a:r>
              <a:rPr lang="de-DE" dirty="0" err="1"/>
              <a:t>grapsed</a:t>
            </a:r>
            <a:r>
              <a:rPr lang="de-DE" dirty="0"/>
              <a:t>, e.g. </a:t>
            </a:r>
            <a:r>
              <a:rPr lang="de-DE" dirty="0" err="1"/>
              <a:t>people</a:t>
            </a:r>
            <a:r>
              <a:rPr lang="de-DE" dirty="0"/>
              <a:t>, </a:t>
            </a:r>
            <a:r>
              <a:rPr lang="de-DE" dirty="0" err="1"/>
              <a:t>who</a:t>
            </a:r>
            <a:r>
              <a:rPr lang="de-DE" dirty="0"/>
              <a:t> just </a:t>
            </a:r>
            <a:r>
              <a:rPr lang="de-DE" dirty="0" err="1"/>
              <a:t>go</a:t>
            </a:r>
            <a:r>
              <a:rPr lang="de-DE" dirty="0"/>
              <a:t> </a:t>
            </a:r>
            <a:r>
              <a:rPr lang="de-DE" dirty="0" err="1"/>
              <a:t>across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border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sell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products</a:t>
            </a:r>
            <a:endParaRPr lang="de-DE" dirty="0"/>
          </a:p>
          <a:p>
            <a:r>
              <a:rPr lang="de-DE" dirty="0"/>
              <a:t>30 % </a:t>
            </a:r>
            <a:r>
              <a:rPr lang="de-DE" dirty="0" err="1"/>
              <a:t>of</a:t>
            </a:r>
            <a:r>
              <a:rPr lang="de-DE" dirty="0"/>
              <a:t> trade in </a:t>
            </a:r>
            <a:r>
              <a:rPr lang="de-DE" dirty="0" err="1"/>
              <a:t>Africa</a:t>
            </a:r>
            <a:endParaRPr lang="de-DE" dirty="0"/>
          </a:p>
          <a:p>
            <a:r>
              <a:rPr lang="de-DE" dirty="0"/>
              <a:t>70 %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traders</a:t>
            </a:r>
            <a:r>
              <a:rPr lang="de-DE" dirty="0"/>
              <a:t> </a:t>
            </a:r>
            <a:r>
              <a:rPr lang="de-DE" dirty="0" err="1"/>
              <a:t>women</a:t>
            </a:r>
            <a:r>
              <a:rPr lang="de-DE" dirty="0"/>
              <a:t> </a:t>
            </a:r>
            <a:r>
              <a:rPr lang="en-US" dirty="0"/>
              <a:t>“Formalization of informal trade in Africa, UN”</a:t>
            </a:r>
            <a:endParaRPr lang="de-DE" dirty="0"/>
          </a:p>
          <a:p>
            <a:r>
              <a:rPr lang="de-DE" dirty="0" err="1"/>
              <a:t>Does</a:t>
            </a:r>
            <a:r>
              <a:rPr lang="de-DE" dirty="0"/>
              <a:t> not </a:t>
            </a:r>
            <a:r>
              <a:rPr lang="de-DE" dirty="0" err="1"/>
              <a:t>mean</a:t>
            </a:r>
            <a:r>
              <a:rPr lang="de-DE" dirty="0"/>
              <a:t> illegal, </a:t>
            </a:r>
            <a:r>
              <a:rPr lang="de-DE" dirty="0" err="1"/>
              <a:t>is</a:t>
            </a:r>
            <a:r>
              <a:rPr lang="de-DE" dirty="0"/>
              <a:t> not per se </a:t>
            </a:r>
            <a:r>
              <a:rPr lang="de-DE" dirty="0" err="1"/>
              <a:t>bad</a:t>
            </a:r>
            <a:endParaRPr lang="de-DE" dirty="0"/>
          </a:p>
          <a:p>
            <a:r>
              <a:rPr lang="de-DE" dirty="0"/>
              <a:t>Grey </a:t>
            </a:r>
            <a:r>
              <a:rPr lang="de-DE" dirty="0" err="1"/>
              <a:t>area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activities</a:t>
            </a:r>
            <a:r>
              <a:rPr lang="de-DE" dirty="0"/>
              <a:t> -&gt; Informal </a:t>
            </a:r>
            <a:r>
              <a:rPr lang="de-DE" dirty="0" err="1"/>
              <a:t>traders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bribe</a:t>
            </a:r>
            <a:r>
              <a:rPr lang="de-DE" dirty="0"/>
              <a:t> </a:t>
            </a:r>
            <a:r>
              <a:rPr lang="de-DE" dirty="0" err="1"/>
              <a:t>more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87EB-029D-4977-9717-F7D4BCA62C77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26372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Ethiopian </a:t>
            </a:r>
            <a:r>
              <a:rPr lang="de-DE" dirty="0" err="1"/>
              <a:t>single</a:t>
            </a:r>
            <a:r>
              <a:rPr lang="de-DE" dirty="0"/>
              <a:t> </a:t>
            </a:r>
            <a:r>
              <a:rPr lang="de-DE" dirty="0" err="1"/>
              <a:t>window</a:t>
            </a:r>
            <a:r>
              <a:rPr lang="de-DE" dirty="0"/>
              <a:t> </a:t>
            </a:r>
            <a:r>
              <a:rPr lang="de-DE" dirty="0" err="1"/>
              <a:t>impressive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87EB-029D-4977-9717-F7D4BCA62C77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53872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Ratification</a:t>
            </a:r>
            <a:r>
              <a:rPr lang="de-DE" dirty="0"/>
              <a:t> still </a:t>
            </a:r>
            <a:r>
              <a:rPr lang="de-DE" dirty="0" err="1"/>
              <a:t>ongoing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87EB-029D-4977-9717-F7D4BCA62C77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60557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creating a larger internal market, small and medium-sized enterprises (SMEs) and start-ups can grow and develop. This contributes to job creation and economic stability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87EB-029D-4977-9717-F7D4BCA62C77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5813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87EB-029D-4977-9717-F7D4BCA62C7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4148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possibile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87EB-029D-4977-9717-F7D4BCA62C77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0093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Disputes so </a:t>
            </a:r>
            <a:r>
              <a:rPr lang="de-DE" dirty="0" err="1"/>
              <a:t>far</a:t>
            </a:r>
            <a:r>
              <a:rPr lang="de-DE" dirty="0"/>
              <a:t> </a:t>
            </a:r>
            <a:r>
              <a:rPr lang="de-DE" dirty="0" err="1"/>
              <a:t>low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African States in </a:t>
            </a:r>
            <a:r>
              <a:rPr lang="de-DE" dirty="0" err="1"/>
              <a:t>similar</a:t>
            </a:r>
            <a:r>
              <a:rPr lang="de-DE" dirty="0"/>
              <a:t> </a:t>
            </a:r>
            <a:r>
              <a:rPr lang="de-DE" dirty="0" err="1"/>
              <a:t>courts</a:t>
            </a:r>
            <a:endParaRPr lang="de-DE" dirty="0"/>
          </a:p>
          <a:p>
            <a:endParaRPr lang="de-DE" dirty="0"/>
          </a:p>
          <a:p>
            <a:r>
              <a:rPr lang="de-DE" dirty="0"/>
              <a:t>Wide </a:t>
            </a:r>
            <a:r>
              <a:rPr lang="de-DE" dirty="0" err="1"/>
              <a:t>range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protocols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87EB-029D-4977-9717-F7D4BCA62C77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8473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87EB-029D-4977-9717-F7D4BCA62C77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2532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poverty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arguably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/>
              <a:t>difficult</a:t>
            </a:r>
            <a:r>
              <a:rPr lang="de-DE" dirty="0"/>
              <a:t> </a:t>
            </a:r>
            <a:r>
              <a:rPr lang="de-DE" dirty="0" err="1"/>
              <a:t>aim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achieve</a:t>
            </a:r>
            <a:endParaRPr lang="de-DE" dirty="0"/>
          </a:p>
          <a:p>
            <a:r>
              <a:rPr lang="de-DE" dirty="0"/>
              <a:t>As AfCFTA </a:t>
            </a:r>
            <a:r>
              <a:rPr lang="de-DE" dirty="0" err="1"/>
              <a:t>is</a:t>
            </a:r>
            <a:r>
              <a:rPr lang="de-DE" dirty="0"/>
              <a:t> an </a:t>
            </a:r>
            <a:r>
              <a:rPr lang="de-DE" dirty="0" err="1"/>
              <a:t>economic</a:t>
            </a:r>
            <a:r>
              <a:rPr lang="de-DE" dirty="0"/>
              <a:t> </a:t>
            </a:r>
            <a:r>
              <a:rPr lang="de-DE" dirty="0" err="1"/>
              <a:t>agreement</a:t>
            </a:r>
            <a:r>
              <a:rPr lang="de-DE" dirty="0"/>
              <a:t>,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poised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especially</a:t>
            </a:r>
            <a:r>
              <a:rPr lang="de-DE" dirty="0"/>
              <a:t> </a:t>
            </a:r>
            <a:r>
              <a:rPr lang="de-DE" dirty="0" err="1"/>
              <a:t>achieve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goal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Richer</a:t>
            </a:r>
            <a:r>
              <a:rPr lang="de-DE" dirty="0"/>
              <a:t> </a:t>
            </a:r>
            <a:r>
              <a:rPr lang="de-DE" dirty="0" err="1"/>
              <a:t>people</a:t>
            </a:r>
            <a:r>
              <a:rPr lang="de-DE" dirty="0"/>
              <a:t> live </a:t>
            </a:r>
            <a:r>
              <a:rPr lang="de-DE" dirty="0" err="1"/>
              <a:t>longer</a:t>
            </a:r>
            <a:r>
              <a:rPr lang="de-DE" dirty="0"/>
              <a:t>, </a:t>
            </a:r>
            <a:r>
              <a:rPr lang="de-DE" dirty="0" err="1"/>
              <a:t>because</a:t>
            </a:r>
            <a:r>
              <a:rPr lang="de-DE" dirty="0"/>
              <a:t>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able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invest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healt</a:t>
            </a:r>
            <a:r>
              <a:rPr lang="de-DE" dirty="0"/>
              <a:t>, </a:t>
            </a:r>
            <a:r>
              <a:rPr lang="de-DE" dirty="0" err="1"/>
              <a:t>take</a:t>
            </a:r>
            <a:r>
              <a:rPr lang="de-DE" dirty="0"/>
              <a:t> time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doctors</a:t>
            </a:r>
            <a:r>
              <a:rPr lang="de-DE" dirty="0"/>
              <a:t> </a:t>
            </a:r>
            <a:r>
              <a:rPr lang="de-DE" dirty="0" err="1"/>
              <a:t>visits</a:t>
            </a:r>
            <a:r>
              <a:rPr lang="de-DE" dirty="0"/>
              <a:t>, etc.</a:t>
            </a:r>
          </a:p>
          <a:p>
            <a:r>
              <a:rPr lang="de-DE" dirty="0" err="1"/>
              <a:t>Richer</a:t>
            </a:r>
            <a:r>
              <a:rPr lang="de-DE" dirty="0"/>
              <a:t> </a:t>
            </a:r>
            <a:r>
              <a:rPr lang="de-DE" dirty="0" err="1"/>
              <a:t>household</a:t>
            </a:r>
            <a:r>
              <a:rPr lang="de-DE" dirty="0"/>
              <a:t> </a:t>
            </a:r>
            <a:r>
              <a:rPr lang="de-DE" dirty="0" err="1"/>
              <a:t>means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time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both</a:t>
            </a:r>
            <a:r>
              <a:rPr lang="de-DE" dirty="0"/>
              <a:t> </a:t>
            </a:r>
            <a:r>
              <a:rPr lang="de-DE" dirty="0" err="1"/>
              <a:t>partners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edcuate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(</a:t>
            </a:r>
            <a:r>
              <a:rPr lang="de-DE" dirty="0" err="1"/>
              <a:t>washmashine</a:t>
            </a:r>
            <a:r>
              <a:rPr lang="de-DE" dirty="0"/>
              <a:t>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87EB-029D-4977-9717-F7D4BCA62C77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6559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Problems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many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Cause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well</a:t>
            </a:r>
            <a:r>
              <a:rPr lang="de-DE" dirty="0"/>
              <a:t>, </a:t>
            </a:r>
            <a:r>
              <a:rPr lang="de-DE" dirty="0" err="1"/>
              <a:t>coloialism</a:t>
            </a:r>
            <a:r>
              <a:rPr lang="de-DE" dirty="0"/>
              <a:t>, </a:t>
            </a:r>
            <a:r>
              <a:rPr lang="de-DE" dirty="0" err="1"/>
              <a:t>exploitation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ressources</a:t>
            </a:r>
            <a:r>
              <a:rPr lang="de-DE" dirty="0"/>
              <a:t> </a:t>
            </a:r>
            <a:r>
              <a:rPr lang="de-DE" dirty="0" err="1"/>
              <a:t>without</a:t>
            </a:r>
            <a:r>
              <a:rPr lang="de-DE" dirty="0"/>
              <a:t> </a:t>
            </a:r>
            <a:r>
              <a:rPr lang="de-DE" dirty="0" err="1"/>
              <a:t>investment</a:t>
            </a:r>
            <a:r>
              <a:rPr lang="de-DE" dirty="0"/>
              <a:t>, etc.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87EB-029D-4977-9717-F7D4BCA62C77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2602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IDQBH V+ Galliard"/>
              </a:rPr>
              <a:t>Sachs, J. D., &amp; Warner, A. M. (2001). The curse of natural resources. </a:t>
            </a:r>
            <a:r>
              <a:rPr lang="en-US" sz="1200" b="0" i="1" u="none" strike="noStrike" baseline="0" dirty="0">
                <a:solidFill>
                  <a:srgbClr val="000000"/>
                </a:solidFill>
                <a:latin typeface="ILFTP Y+ Galliard"/>
              </a:rPr>
              <a:t>European Economic Review, 45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IDQBH V+ Galliard"/>
              </a:rPr>
              <a:t>(4–6), 827–838 )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87EB-029D-4977-9717-F7D4BCA62C77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9466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87EB-029D-4977-9717-F7D4BCA62C77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048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B9DF20-CFBB-329D-4A7B-ED3EED4FD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0A3C14E-1C54-6CFE-195B-59AA89F050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B8231A-C84B-9CB7-433F-DD927F64F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B609-1DEB-4EE9-AFC1-F2A2EC5BF935}" type="datetime1">
              <a:rPr lang="de-DE" smtClean="0"/>
              <a:t>26.11.2024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0E8F84-A019-A333-41E0-23AA9FED9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2D2BE0-5F28-12DC-8585-37BF3C04E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96AC-3243-47D0-A667-D57C5BC086BA}" type="slidenum">
              <a:rPr lang="de-DE" smtClean="0"/>
              <a:t>‹N›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449FE22-4DE3-F66E-25F0-2061BBF9B5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301" y="368194"/>
            <a:ext cx="5132767" cy="948541"/>
          </a:xfrm>
          <a:prstGeom prst="rect">
            <a:avLst/>
          </a:prstGeom>
        </p:spPr>
      </p:pic>
      <p:pic>
        <p:nvPicPr>
          <p:cNvPr id="8" name="Image 2" descr="C:\Users\DARMANCOURT\AppData\Local\Microsoft\Windows\INetCache\Content.Word\IMPACCT logo VF longue.jpg">
            <a:extLst>
              <a:ext uri="{FF2B5EF4-FFF2-40B4-BE49-F238E27FC236}">
                <a16:creationId xmlns:a16="http://schemas.microsoft.com/office/drawing/2014/main" id="{DA4F792F-EFD7-C67E-9904-5998993CF249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932" y="368195"/>
            <a:ext cx="3875699" cy="1111995"/>
          </a:xfrm>
          <a:prstGeom prst="rect">
            <a:avLst/>
          </a:prstGeom>
          <a:noFill/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F47E5FA7-BD58-DC1D-3113-851ACDC7780A}"/>
              </a:ext>
            </a:extLst>
          </p:cNvPr>
          <p:cNvSpPr/>
          <p:nvPr userDrawn="1"/>
        </p:nvSpPr>
        <p:spPr>
          <a:xfrm>
            <a:off x="216901" y="136525"/>
            <a:ext cx="11758197" cy="6495094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7085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CBA42B-CD60-C1CC-1D4F-D02CC9A4F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C19293C-F8CF-6381-9DF9-3259DA428E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6D2100-8DCE-CCED-BE94-6D7478539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80800-8D00-459C-BE9D-7E2F669ED9CA}" type="datetime1">
              <a:rPr lang="de-DE" smtClean="0"/>
              <a:t>26.11.2024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7E7806-A689-25AD-DE50-8E11C7C12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C7AD17-0AA2-458E-500A-295DDB65D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96AC-3243-47D0-A667-D57C5BC086B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7798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6D9AC20-022D-F554-BE0C-367EAAABB1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A02B2DA-E9F3-8E95-5D27-055E0D9086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0363C2-44E7-C9C6-5917-0FD4E5307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F857-65A2-4679-B584-52F6B5B8F319}" type="datetime1">
              <a:rPr lang="de-DE" smtClean="0"/>
              <a:t>26.11.2024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B84D75-B8A1-7D74-E883-6125724F9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0F3A88-B9F0-4FB1-AAF5-958A93716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96AC-3243-47D0-A667-D57C5BC086B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1416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FD0FC7-8037-4ADE-7306-3A24241DD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85" y="27766"/>
            <a:ext cx="11825057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BB0966-F07D-F63E-48F4-00F66D1A4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185" y="1438183"/>
            <a:ext cx="11825057" cy="528329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5A0D228-1CC1-E10A-CD71-B9FDB2DE2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39B4-1B55-4EC6-87CF-0E141D2167CD}" type="datetime1">
              <a:rPr lang="de-DE" smtClean="0"/>
              <a:t>26.11.2024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338ECA-BD82-31E9-BF27-07AD7B377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36011BB-1198-6F18-7967-D3F637FF3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96AC-3243-47D0-A667-D57C5BC086B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122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C7C58E-4604-0212-5C9B-D2255DEA6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56520C0-CFFA-97B5-A1E0-DC9E74DF3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65E9062-C4FA-57F8-1C7D-947FBED35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A9DB-D706-43A9-B58D-FEE4F0AA52B3}" type="datetime1">
              <a:rPr lang="de-DE" smtClean="0"/>
              <a:t>26.11.2024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27E86B3-50C9-A721-9108-611728958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9C9E9C-B045-4A7C-7D63-1B8F78E9B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96AC-3243-47D0-A667-D57C5BC086B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5069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CD579B-EC6A-0F65-D7B6-955023D2B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17BFDAD-24FC-67CA-2076-D5AB54DD30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C15794A-E803-23D2-47D9-AFB158574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8EBCB49-EDF5-46A0-E03B-57F2AF59A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2770-A08F-4D16-BC8E-1B346CC7C0F7}" type="datetime1">
              <a:rPr lang="de-DE" smtClean="0"/>
              <a:t>26.11.2024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BDA3105-3E37-E2D1-02BE-EEE18C60E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3668D45-F6A1-8AC9-5003-593DD0834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96AC-3243-47D0-A667-D57C5BC086B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6107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309DFA-033F-9EF0-1910-9598FBBBF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6A623DD-0A05-917B-5819-406EDCD1E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202916F-ABF2-087D-4A82-CB7D1BC712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C464B28-891F-DB1D-38B3-F064E13DC3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56F8CC9-7438-1F80-4161-B515513288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FFD8EAF-C519-C593-C6CC-D1EB1EB68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7D8A1-2780-450F-8735-ED0D151FCD46}" type="datetime1">
              <a:rPr lang="de-DE" smtClean="0"/>
              <a:t>26.11.2024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A85E3CC-3091-D8FE-FDD6-BCF80B66E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1A86412-093D-4CC7-C8BF-B1CDF56E9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96AC-3243-47D0-A667-D57C5BC086B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0626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5EFF60-BF1C-6A9A-BC8C-9E0C3FFC3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490C762-464C-9474-6307-A5E8F2679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DFC9-EF74-4A11-AFDA-1EB0A4A99941}" type="datetime1">
              <a:rPr lang="de-DE" smtClean="0"/>
              <a:t>26.11.2024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EA3837F-F6BC-8FAB-E719-87CD46612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BB75E05-C9AF-4327-E680-C609DB589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96AC-3243-47D0-A667-D57C5BC086B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1221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BC002C0-D13D-235A-73D5-4F95D9660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D301-0FBD-443B-B10F-59BCF8E62471}" type="datetime1">
              <a:rPr lang="de-DE" smtClean="0"/>
              <a:t>26.11.2024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840440A-E8D0-491D-899A-0A33C50D6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E81CD8D-B6C6-ED84-8A4B-66D3982B0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96AC-3243-47D0-A667-D57C5BC086B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7125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ACE0C1-224D-94A8-5D37-099D18019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7D92F1-D0B2-D39C-F814-D3CA90C78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2B6FB1-8D9D-8713-93B3-5165FE63E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DC992C6-17A0-0C5B-45CA-5669F07BC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897B-06D2-479C-8291-A8CFCAEFE7D2}" type="datetime1">
              <a:rPr lang="de-DE" smtClean="0"/>
              <a:t>26.11.2024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BC56F28-1078-9671-8345-025194F19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734F1B9-3F29-3F07-C3C5-05C04718C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96AC-3243-47D0-A667-D57C5BC086B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4762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F21E16-A89E-A7CB-D54E-0F7DCC7A0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629A013-FA50-6227-502F-C2809DA468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74A10C8-795C-7882-7D83-803A6A547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DB44259-A5A9-48B2-00B0-18652F4BA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1310-96F1-414E-B1DE-FF1B67160BD6}" type="datetime1">
              <a:rPr lang="de-DE" smtClean="0"/>
              <a:t>26.11.2024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2C500B9-5B6E-9B52-4B41-BD2B42446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35A7397-87EA-5B63-5DC8-0C8EB363B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96AC-3243-47D0-A667-D57C5BC086B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9263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305912B-53E5-CB3A-375B-370D8F543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447518E-E479-5CC9-72BA-603CECF1C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4F22E37-94F1-9FA8-E0BB-8D7D6C00F5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78B2C-4B38-4CB7-ACE1-CBB15B4541A3}" type="datetime1">
              <a:rPr lang="de-DE" smtClean="0"/>
              <a:t>26.11.2024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6085B6-F60E-D9E0-CEC1-71B554BE14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0B377E-43EC-701A-99FF-D30F79C31F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596AC-3243-47D0-A667-D57C5BC086B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9504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B6573C-B3D6-B0A6-DF52-0014B61CE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565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/>
              <a:t>AfCFTA – Sustainable Development and Corporate Responsibility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3C529C0-0C66-1DF7-D5AC-A2A996725F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55238"/>
            <a:ext cx="9144000" cy="1276350"/>
          </a:xfrm>
        </p:spPr>
        <p:txBody>
          <a:bodyPr>
            <a:normAutofit lnSpcReduction="10000"/>
          </a:bodyPr>
          <a:lstStyle/>
          <a:p>
            <a:r>
              <a:rPr lang="de-DE" dirty="0"/>
              <a:t>Robert Lodde</a:t>
            </a:r>
          </a:p>
          <a:p>
            <a:r>
              <a:rPr lang="de-DE" dirty="0"/>
              <a:t>University </a:t>
            </a:r>
            <a:r>
              <a:rPr lang="de-DE" dirty="0" err="1"/>
              <a:t>of</a:t>
            </a:r>
            <a:r>
              <a:rPr lang="de-DE" dirty="0"/>
              <a:t> Münster, Germany</a:t>
            </a:r>
          </a:p>
          <a:p>
            <a:r>
              <a:rPr lang="de-DE" dirty="0"/>
              <a:t>IMPACCT</a:t>
            </a:r>
          </a:p>
        </p:txBody>
      </p:sp>
    </p:spTree>
    <p:extLst>
      <p:ext uri="{BB962C8B-B14F-4D97-AF65-F5344CB8AC3E}">
        <p14:creationId xmlns:p14="http://schemas.microsoft.com/office/powerpoint/2010/main" val="326921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D0A6E4-5487-17FE-F3FB-029BF544A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85" y="136525"/>
            <a:ext cx="11785651" cy="925359"/>
          </a:xfrm>
        </p:spPr>
        <p:txBody>
          <a:bodyPr/>
          <a:lstStyle/>
          <a:p>
            <a:r>
              <a:rPr lang="en-GB" dirty="0"/>
              <a:t>2. Challenges to AfCFTA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2D82A5-3741-D376-64E2-7754F1920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185" y="1061885"/>
            <a:ext cx="11825057" cy="5659589"/>
          </a:xfrm>
        </p:spPr>
        <p:txBody>
          <a:bodyPr>
            <a:normAutofit/>
          </a:bodyPr>
          <a:lstStyle/>
          <a:p>
            <a:r>
              <a:rPr lang="en-GB" sz="3600" dirty="0"/>
              <a:t> Parts of AfCFTA still under negotiation</a:t>
            </a:r>
          </a:p>
          <a:p>
            <a:endParaRPr lang="en-GB" sz="1200" dirty="0"/>
          </a:p>
          <a:p>
            <a:r>
              <a:rPr lang="en-GB" sz="3600" dirty="0"/>
              <a:t> Implementation through member states varies</a:t>
            </a:r>
          </a:p>
          <a:p>
            <a:pPr lvl="1"/>
            <a:r>
              <a:rPr lang="en-GB" sz="3200" dirty="0"/>
              <a:t>Political will necessary</a:t>
            </a:r>
          </a:p>
          <a:p>
            <a:pPr lvl="1"/>
            <a:r>
              <a:rPr lang="en-GB" sz="3200" dirty="0"/>
              <a:t>NTB sub committees already work in some states</a:t>
            </a:r>
          </a:p>
          <a:p>
            <a:pPr lvl="1"/>
            <a:r>
              <a:rPr lang="en-GB" sz="3200" dirty="0"/>
              <a:t>Other states have not begun implementation</a:t>
            </a:r>
          </a:p>
          <a:p>
            <a:pPr lvl="1"/>
            <a:endParaRPr lang="en-GB" sz="1200" dirty="0"/>
          </a:p>
          <a:p>
            <a:r>
              <a:rPr lang="en-GB" sz="3600" dirty="0"/>
              <a:t> Trading through AfCFTA just started, start-up difficulties</a:t>
            </a:r>
          </a:p>
          <a:p>
            <a:pPr lvl="1"/>
            <a:r>
              <a:rPr lang="de-DE" sz="3200" dirty="0"/>
              <a:t>AfCFTA </a:t>
            </a:r>
            <a:r>
              <a:rPr lang="en-GB" sz="3200" dirty="0"/>
              <a:t>Guided</a:t>
            </a:r>
            <a:r>
              <a:rPr lang="de-DE" sz="3200" dirty="0"/>
              <a:t> Trade Initiative</a:t>
            </a:r>
          </a:p>
          <a:p>
            <a:pPr lvl="1"/>
            <a:r>
              <a:rPr lang="de-DE" sz="3200" dirty="0"/>
              <a:t>Pilot </a:t>
            </a:r>
            <a:r>
              <a:rPr lang="en-GB" sz="3200" dirty="0"/>
              <a:t>phase</a:t>
            </a:r>
            <a:r>
              <a:rPr lang="de-DE" sz="3200" dirty="0"/>
              <a:t> </a:t>
            </a:r>
            <a:r>
              <a:rPr lang="de-DE" sz="3200" dirty="0" err="1"/>
              <a:t>of</a:t>
            </a:r>
            <a:r>
              <a:rPr lang="de-DE" sz="3200" dirty="0"/>
              <a:t> AfCFTA</a:t>
            </a:r>
          </a:p>
          <a:p>
            <a:pPr lvl="1"/>
            <a:r>
              <a:rPr lang="de-DE" sz="3200" dirty="0" err="1"/>
              <a:t>Tariff</a:t>
            </a:r>
            <a:r>
              <a:rPr lang="de-DE" sz="3200" dirty="0"/>
              <a:t> </a:t>
            </a:r>
            <a:r>
              <a:rPr lang="de-DE" sz="3200" dirty="0" err="1"/>
              <a:t>barriers</a:t>
            </a:r>
            <a:endParaRPr lang="de-DE" sz="3200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6ABE90B-05A6-107D-D168-7D90F12DA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586" y="4964211"/>
            <a:ext cx="5569165" cy="1639743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13309BD-759D-383B-E834-32891F6BB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96AC-3243-47D0-A667-D57C5BC086BA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7877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355E4-6F8D-9751-3C95-47CF44664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96D17A-4316-E33A-1F27-84AFC9482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85" y="27766"/>
            <a:ext cx="11825057" cy="850539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668155-2606-7AEF-2EE3-C635EECBA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185" y="998621"/>
            <a:ext cx="11825057" cy="583161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Introduction to AfCFTA</a:t>
            </a:r>
          </a:p>
          <a:p>
            <a:pPr>
              <a:buFont typeface="+mj-lt"/>
              <a:buAutoNum type="arabicPeriod"/>
            </a:pPr>
            <a:endParaRPr lang="en-US" sz="4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Challenges for Trade in Africa</a:t>
            </a:r>
          </a:p>
          <a:p>
            <a:pPr>
              <a:buFont typeface="+mj-lt"/>
              <a:buAutoNum type="arabicPeriod"/>
            </a:pPr>
            <a:endParaRPr lang="en-US" sz="400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Sustainable Development Goals</a:t>
            </a:r>
          </a:p>
          <a:p>
            <a:pPr>
              <a:buFont typeface="+mj-lt"/>
              <a:buAutoNum type="arabicPeriod"/>
            </a:pPr>
            <a:endParaRPr lang="en-US" sz="4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Problems in Africa </a:t>
            </a:r>
          </a:p>
          <a:p>
            <a:pPr marL="342900" indent="-342900">
              <a:buFont typeface="+mj-lt"/>
              <a:buAutoNum type="arabicPeriod"/>
            </a:pPr>
            <a:endParaRPr lang="en-US" sz="5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Resource Curse</a:t>
            </a:r>
          </a:p>
          <a:p>
            <a:pPr marL="342900" indent="-342900">
              <a:buFont typeface="+mj-lt"/>
              <a:buAutoNum type="arabicPeriod"/>
            </a:pPr>
            <a:endParaRPr lang="en-US" sz="5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Multinational Enterprises</a:t>
            </a:r>
          </a:p>
          <a:p>
            <a:pPr marL="342900" indent="-342900">
              <a:buFont typeface="+mj-lt"/>
              <a:buAutoNum type="arabicPeriod"/>
            </a:pPr>
            <a:endParaRPr lang="en-US" sz="5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Small and Medium Enterprises</a:t>
            </a:r>
          </a:p>
          <a:p>
            <a:pPr marL="342900" indent="-342900">
              <a:buFont typeface="+mj-lt"/>
              <a:buAutoNum type="arabicPeriod"/>
            </a:pPr>
            <a:endParaRPr lang="en-US" sz="5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Informal Trade</a:t>
            </a:r>
          </a:p>
          <a:p>
            <a:pPr marL="514350" indent="-514350">
              <a:buFont typeface="+mj-lt"/>
              <a:buAutoNum type="arabicPeriod"/>
            </a:pPr>
            <a:endParaRPr lang="en-US" sz="5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Outlook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337C7A6-D725-57CE-88A5-D3E90091F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96AC-3243-47D0-A667-D57C5BC086BA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2138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F06C0E-C2E5-9D4D-1AE1-C9BDE4945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85" y="136526"/>
            <a:ext cx="11825057" cy="1216803"/>
          </a:xfrm>
        </p:spPr>
        <p:txBody>
          <a:bodyPr>
            <a:normAutofit fontScale="90000"/>
          </a:bodyPr>
          <a:lstStyle/>
          <a:p>
            <a:r>
              <a:rPr lang="de-DE" dirty="0"/>
              <a:t>3. </a:t>
            </a:r>
            <a:r>
              <a:rPr lang="de-DE" dirty="0" err="1"/>
              <a:t>Sustainable</a:t>
            </a:r>
            <a:r>
              <a:rPr lang="de-DE" dirty="0"/>
              <a:t> Development and Corporate </a:t>
            </a:r>
            <a:r>
              <a:rPr lang="de-DE" dirty="0" err="1"/>
              <a:t>Responsibility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6E1608-51EA-EAE6-9341-E32A8CED9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UN has 17 Sustainable Development Goals</a:t>
            </a:r>
          </a:p>
          <a:p>
            <a:endParaRPr lang="en-US" sz="1200" dirty="0"/>
          </a:p>
          <a:p>
            <a:r>
              <a:rPr lang="en-US" sz="3200" dirty="0"/>
              <a:t>Goal No. 1: No poverty</a:t>
            </a:r>
          </a:p>
          <a:p>
            <a:endParaRPr lang="en-US" sz="1200" dirty="0"/>
          </a:p>
          <a:p>
            <a:r>
              <a:rPr lang="en-US" sz="3200" dirty="0"/>
              <a:t>AfCFTA an economic agreement, can help reach this goal</a:t>
            </a:r>
          </a:p>
          <a:p>
            <a:endParaRPr lang="en-US" sz="1200" dirty="0"/>
          </a:p>
          <a:p>
            <a:r>
              <a:rPr lang="en-US" sz="3200" dirty="0"/>
              <a:t>Other goals achievable through economic growth</a:t>
            </a:r>
          </a:p>
          <a:p>
            <a:pPr lvl="1"/>
            <a:r>
              <a:rPr lang="en-US" sz="3200" dirty="0"/>
              <a:t>Directly:</a:t>
            </a:r>
          </a:p>
          <a:p>
            <a:pPr lvl="2"/>
            <a:r>
              <a:rPr lang="en-US" sz="3200" dirty="0"/>
              <a:t>food, healthcare</a:t>
            </a:r>
          </a:p>
          <a:p>
            <a:pPr lvl="1"/>
            <a:r>
              <a:rPr lang="en-US" sz="3200" dirty="0"/>
              <a:t>Indirectly: </a:t>
            </a:r>
          </a:p>
          <a:p>
            <a:pPr lvl="2"/>
            <a:r>
              <a:rPr lang="en-US" sz="3200" dirty="0"/>
              <a:t>Gender equality, wealth distribution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33579C9-BC25-BD24-FC6F-34E5DC073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96AC-3243-47D0-A667-D57C5BC086BA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7579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79641-780D-B875-550B-03F493AFB0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2A13B2-DC64-3FFD-D357-CD4976B52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85" y="27766"/>
            <a:ext cx="11825057" cy="850539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19867F-0DAC-33C1-2FFD-96B77AC43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185" y="998621"/>
            <a:ext cx="11825057" cy="583161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Introduction to AfCFTA</a:t>
            </a:r>
          </a:p>
          <a:p>
            <a:pPr>
              <a:buFont typeface="+mj-lt"/>
              <a:buAutoNum type="arabicPeriod"/>
            </a:pPr>
            <a:endParaRPr lang="en-US" sz="4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Challenges for Trade in Africa</a:t>
            </a:r>
          </a:p>
          <a:p>
            <a:pPr>
              <a:buFont typeface="+mj-lt"/>
              <a:buAutoNum type="arabicPeriod"/>
            </a:pPr>
            <a:endParaRPr lang="en-US" sz="4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Sustainable Development Goals</a:t>
            </a:r>
          </a:p>
          <a:p>
            <a:pPr>
              <a:buFont typeface="+mj-lt"/>
              <a:buAutoNum type="arabicPeriod"/>
            </a:pPr>
            <a:endParaRPr lang="en-US" sz="400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Problems in Africa </a:t>
            </a:r>
          </a:p>
          <a:p>
            <a:pPr marL="342900" indent="-342900">
              <a:buFont typeface="+mj-lt"/>
              <a:buAutoNum type="arabicPeriod"/>
            </a:pPr>
            <a:endParaRPr lang="en-US" sz="5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Resource Curse</a:t>
            </a:r>
          </a:p>
          <a:p>
            <a:pPr marL="342900" indent="-342900">
              <a:buFont typeface="+mj-lt"/>
              <a:buAutoNum type="arabicPeriod"/>
            </a:pPr>
            <a:endParaRPr lang="en-US" sz="5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Multinational Enterprises</a:t>
            </a:r>
          </a:p>
          <a:p>
            <a:pPr marL="342900" indent="-342900">
              <a:buFont typeface="+mj-lt"/>
              <a:buAutoNum type="arabicPeriod"/>
            </a:pPr>
            <a:endParaRPr lang="en-US" sz="5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Small and Medium Enterprises</a:t>
            </a:r>
          </a:p>
          <a:p>
            <a:pPr marL="342900" indent="-342900">
              <a:buFont typeface="+mj-lt"/>
              <a:buAutoNum type="arabicPeriod"/>
            </a:pPr>
            <a:endParaRPr lang="en-US" sz="5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Informal Trade</a:t>
            </a:r>
          </a:p>
          <a:p>
            <a:pPr marL="514350" indent="-514350">
              <a:buFont typeface="+mj-lt"/>
              <a:buAutoNum type="arabicPeriod"/>
            </a:pPr>
            <a:endParaRPr lang="en-US" sz="5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Outlook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8861F12-89CF-725E-DC41-FE3F25E4E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96AC-3243-47D0-A667-D57C5BC086BA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8713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776EB8-62ED-0F58-3F5C-3EA8CB026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85" y="136526"/>
            <a:ext cx="11825057" cy="1216803"/>
          </a:xfrm>
        </p:spPr>
        <p:txBody>
          <a:bodyPr/>
          <a:lstStyle/>
          <a:p>
            <a:r>
              <a:rPr lang="de-DE" dirty="0"/>
              <a:t>4. Problems in </a:t>
            </a:r>
            <a:r>
              <a:rPr lang="de-DE" dirty="0" err="1"/>
              <a:t>Africa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0728B0-3682-69BE-735D-3C55E29DF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Instability</a:t>
            </a:r>
          </a:p>
          <a:p>
            <a:r>
              <a:rPr lang="en-US" sz="3600" dirty="0"/>
              <a:t>Weak governments, weak institutions, strong executive</a:t>
            </a:r>
          </a:p>
          <a:p>
            <a:r>
              <a:rPr lang="en-US" sz="3600" dirty="0"/>
              <a:t>Economic deficits</a:t>
            </a:r>
          </a:p>
          <a:p>
            <a:r>
              <a:rPr lang="en-US" sz="3600" dirty="0"/>
              <a:t>Resource Curse</a:t>
            </a:r>
          </a:p>
          <a:p>
            <a:r>
              <a:rPr lang="en-US" sz="3600" dirty="0"/>
              <a:t>Poor intra-African trading</a:t>
            </a:r>
          </a:p>
          <a:p>
            <a:r>
              <a:rPr lang="en-US" sz="3600" dirty="0"/>
              <a:t>Deficits in infrastructure</a:t>
            </a:r>
          </a:p>
          <a:p>
            <a:pPr marL="0" indent="0">
              <a:buNone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 However: improvements in quality of life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864DE03-1C4F-7DF8-7E85-F42EAFD06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96AC-3243-47D0-A667-D57C5BC086BA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2278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B44CEA-4CD5-BFAB-F3D8-C9ECB4888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9E0D2C-B45A-7E3A-8EC6-DD508374E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85" y="27766"/>
            <a:ext cx="11825057" cy="850539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8DA6C71-2E40-391C-D74B-9BC920DA9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185" y="998621"/>
            <a:ext cx="11825057" cy="583161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Introduction to AfCFTA</a:t>
            </a:r>
          </a:p>
          <a:p>
            <a:pPr>
              <a:buFont typeface="+mj-lt"/>
              <a:buAutoNum type="arabicPeriod"/>
            </a:pPr>
            <a:endParaRPr lang="en-US" sz="4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Challenges for Trade in Africa</a:t>
            </a:r>
          </a:p>
          <a:p>
            <a:pPr>
              <a:buFont typeface="+mj-lt"/>
              <a:buAutoNum type="arabicPeriod"/>
            </a:pPr>
            <a:endParaRPr lang="en-US" sz="4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Sustainable Development Goals</a:t>
            </a:r>
          </a:p>
          <a:p>
            <a:pPr>
              <a:buFont typeface="+mj-lt"/>
              <a:buAutoNum type="arabicPeriod"/>
            </a:pPr>
            <a:endParaRPr lang="en-US" sz="4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Problems in Africa </a:t>
            </a:r>
          </a:p>
          <a:p>
            <a:pPr marL="342900" indent="-342900">
              <a:buFont typeface="+mj-lt"/>
              <a:buAutoNum type="arabicPeriod"/>
            </a:pPr>
            <a:endParaRPr lang="en-US" sz="500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Resource Curse</a:t>
            </a:r>
          </a:p>
          <a:p>
            <a:pPr marL="342900" indent="-342900">
              <a:buFont typeface="+mj-lt"/>
              <a:buAutoNum type="arabicPeriod"/>
            </a:pPr>
            <a:endParaRPr lang="en-US" sz="5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Multinational Enterprises</a:t>
            </a:r>
          </a:p>
          <a:p>
            <a:pPr marL="342900" indent="-342900">
              <a:buFont typeface="+mj-lt"/>
              <a:buAutoNum type="arabicPeriod"/>
            </a:pPr>
            <a:endParaRPr lang="en-US" sz="5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Small and Medium Enterprises</a:t>
            </a:r>
          </a:p>
          <a:p>
            <a:pPr marL="342900" indent="-342900">
              <a:buFont typeface="+mj-lt"/>
              <a:buAutoNum type="arabicPeriod"/>
            </a:pPr>
            <a:endParaRPr lang="en-US" sz="5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Informal Trade</a:t>
            </a:r>
          </a:p>
          <a:p>
            <a:pPr marL="514350" indent="-514350">
              <a:buFont typeface="+mj-lt"/>
              <a:buAutoNum type="arabicPeriod"/>
            </a:pPr>
            <a:endParaRPr lang="en-US" sz="5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Outlook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F4634A1-67D5-F604-75F2-B3CA9EBC0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96AC-3243-47D0-A667-D57C5BC086BA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2622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8D6EA9-F776-E864-A2B1-3B630CCDA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85" y="136526"/>
            <a:ext cx="11825057" cy="1216803"/>
          </a:xfrm>
        </p:spPr>
        <p:txBody>
          <a:bodyPr/>
          <a:lstStyle/>
          <a:p>
            <a:r>
              <a:rPr lang="en-GB" dirty="0"/>
              <a:t>5. Resource Curse? – Political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4FA8AD-AA38-8BDD-FBFB-D905F613B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Resource rich countries </a:t>
            </a:r>
          </a:p>
          <a:p>
            <a:pPr lvl="1"/>
            <a:r>
              <a:rPr lang="en-US" sz="3200" dirty="0"/>
              <a:t>are often quite poor</a:t>
            </a:r>
            <a:endParaRPr lang="en-US" sz="1800" dirty="0">
              <a:solidFill>
                <a:srgbClr val="000000"/>
              </a:solidFill>
              <a:latin typeface="IDQBH V+ Galliard"/>
            </a:endParaRPr>
          </a:p>
          <a:p>
            <a:pPr lvl="1"/>
            <a:r>
              <a:rPr lang="en-US" sz="3200" dirty="0"/>
              <a:t>develop slower, are more corrupt and more oppressive than other developing nations</a:t>
            </a:r>
          </a:p>
          <a:p>
            <a:pPr lvl="1"/>
            <a:r>
              <a:rPr lang="en-US" sz="3200" dirty="0"/>
              <a:t>are less stable, economically as well as politically</a:t>
            </a:r>
          </a:p>
          <a:p>
            <a:pPr lvl="1"/>
            <a:endParaRPr lang="en-US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Inequal distribution of wealth</a:t>
            </a:r>
          </a:p>
          <a:p>
            <a:endParaRPr lang="en-US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Misuse by political elites, raises the value of being in power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1324067-AD47-71F2-1030-78160383A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96AC-3243-47D0-A667-D57C5BC086BA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1498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C25896-2449-11A4-3732-8BFCD4E8A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5. </a:t>
            </a:r>
            <a:r>
              <a:rPr lang="de-DE" dirty="0" err="1"/>
              <a:t>Resource</a:t>
            </a:r>
            <a:r>
              <a:rPr lang="de-DE" dirty="0"/>
              <a:t> </a:t>
            </a:r>
            <a:r>
              <a:rPr lang="de-DE" dirty="0" err="1"/>
              <a:t>Curse</a:t>
            </a:r>
            <a:r>
              <a:rPr lang="de-DE" dirty="0"/>
              <a:t>? – </a:t>
            </a:r>
            <a:r>
              <a:rPr lang="de-DE" dirty="0" err="1"/>
              <a:t>Economical</a:t>
            </a:r>
            <a:r>
              <a:rPr lang="de-DE" dirty="0"/>
              <a:t>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6CE1B516-5A91-FEBB-BD5E-47DF6F5849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2312" y="1438548"/>
            <a:ext cx="11610825" cy="4839854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698B8CB-1F2B-83E9-1C85-CF98025BB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96AC-3243-47D0-A667-D57C5BC086BA}" type="slidenum">
              <a:rPr lang="de-DE" smtClean="0"/>
              <a:t>17</a:t>
            </a:fld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D80E5D6-022D-B85E-F682-E901CDD3DC74}"/>
              </a:ext>
            </a:extLst>
          </p:cNvPr>
          <p:cNvSpPr txBox="1"/>
          <p:nvPr/>
        </p:nvSpPr>
        <p:spPr>
          <a:xfrm>
            <a:off x="3890211" y="6250705"/>
            <a:ext cx="5125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National </a:t>
            </a:r>
            <a:r>
              <a:rPr lang="de-DE" dirty="0" err="1"/>
              <a:t>Resource</a:t>
            </a:r>
            <a:r>
              <a:rPr lang="de-DE" dirty="0"/>
              <a:t> </a:t>
            </a:r>
            <a:r>
              <a:rPr lang="de-DE" dirty="0" err="1"/>
              <a:t>Governance</a:t>
            </a:r>
            <a:r>
              <a:rPr lang="de-DE" dirty="0"/>
              <a:t> Institute</a:t>
            </a:r>
          </a:p>
        </p:txBody>
      </p:sp>
    </p:spTree>
    <p:extLst>
      <p:ext uri="{BB962C8B-B14F-4D97-AF65-F5344CB8AC3E}">
        <p14:creationId xmlns:p14="http://schemas.microsoft.com/office/powerpoint/2010/main" val="3565866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27D3CD-5569-1AE6-2E02-66CC29C9A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85" y="136526"/>
            <a:ext cx="11825057" cy="1216803"/>
          </a:xfrm>
        </p:spPr>
        <p:txBody>
          <a:bodyPr/>
          <a:lstStyle/>
          <a:p>
            <a:r>
              <a:rPr lang="de-DE" dirty="0"/>
              <a:t>5. Ressource </a:t>
            </a:r>
            <a:r>
              <a:rPr lang="de-DE" dirty="0" err="1"/>
              <a:t>Curse</a:t>
            </a:r>
            <a:r>
              <a:rPr lang="de-DE" dirty="0"/>
              <a:t>? – </a:t>
            </a:r>
            <a:r>
              <a:rPr lang="de-DE" dirty="0" err="1"/>
              <a:t>Economical</a:t>
            </a:r>
            <a:r>
              <a:rPr lang="de-DE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8B80A36-1059-919F-5AA6-EBB5D120D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Increase in exportation of resources leads to decrease of other economics</a:t>
            </a:r>
          </a:p>
          <a:p>
            <a:endParaRPr lang="en-US" sz="1200" dirty="0"/>
          </a:p>
          <a:p>
            <a:r>
              <a:rPr lang="en-US" sz="4000" dirty="0"/>
              <a:t>Decrease of financial value (</a:t>
            </a:r>
            <a:r>
              <a:rPr lang="en-US" sz="4000" dirty="0" err="1"/>
              <a:t>dutch</a:t>
            </a:r>
            <a:r>
              <a:rPr lang="en-US" sz="4000" dirty="0"/>
              <a:t> disease)</a:t>
            </a:r>
          </a:p>
          <a:p>
            <a:endParaRPr lang="en-US" sz="1200" dirty="0"/>
          </a:p>
          <a:p>
            <a:r>
              <a:rPr lang="en-US" sz="4000" dirty="0"/>
              <a:t>Resource boom results in over-extraction rather than efficient extraction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D11B11E-4428-F32B-C933-62BF5F097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96AC-3243-47D0-A667-D57C5BC086BA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1368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0BDBFA-5308-1592-C4C5-30A4B6A93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85" y="136526"/>
            <a:ext cx="11825057" cy="1216803"/>
          </a:xfrm>
        </p:spPr>
        <p:txBody>
          <a:bodyPr/>
          <a:lstStyle/>
          <a:p>
            <a:r>
              <a:rPr lang="en-GB" dirty="0"/>
              <a:t>5. Resource Curse – Causality or Correlation?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1A90D6C-8E10-294B-CFAB-9ECF55514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185" y="1455821"/>
            <a:ext cx="11825057" cy="5173579"/>
          </a:xfrm>
        </p:spPr>
        <p:txBody>
          <a:bodyPr>
            <a:normAutofit/>
          </a:bodyPr>
          <a:lstStyle/>
          <a:p>
            <a:r>
              <a:rPr lang="en-GB" sz="3200" dirty="0"/>
              <a:t>Chicken – egg problematic / </a:t>
            </a:r>
            <a:r>
              <a:rPr lang="en-GB" sz="3200" dirty="0" err="1"/>
              <a:t>uovo</a:t>
            </a:r>
            <a:r>
              <a:rPr lang="en-GB" sz="3200" dirty="0"/>
              <a:t> – </a:t>
            </a:r>
            <a:r>
              <a:rPr lang="en-GB" sz="3200" dirty="0" err="1"/>
              <a:t>gallina</a:t>
            </a:r>
            <a:r>
              <a:rPr lang="en-GB" sz="3200" dirty="0"/>
              <a:t> </a:t>
            </a:r>
          </a:p>
          <a:p>
            <a:endParaRPr lang="en-US" sz="1200" dirty="0"/>
          </a:p>
          <a:p>
            <a:r>
              <a:rPr lang="en-US" sz="3200" dirty="0"/>
              <a:t>Research by World Bank suggests that resource rich countries have </a:t>
            </a:r>
            <a:r>
              <a:rPr lang="en-US" sz="3200" b="1" dirty="0"/>
              <a:t>worse economic framework</a:t>
            </a:r>
          </a:p>
          <a:p>
            <a:pPr marL="0" indent="0">
              <a:buNone/>
            </a:pPr>
            <a:endParaRPr lang="en-US" sz="1200" b="1" dirty="0"/>
          </a:p>
          <a:p>
            <a:r>
              <a:rPr lang="en-US" sz="3200" dirty="0"/>
              <a:t>The worse the framework the higher the percentage of population under the poverty line</a:t>
            </a:r>
          </a:p>
          <a:p>
            <a:endParaRPr lang="en-US" sz="1200" dirty="0"/>
          </a:p>
          <a:p>
            <a:r>
              <a:rPr lang="en-GB" sz="3200" dirty="0"/>
              <a:t>Colonialism -&gt; exploitation without investments</a:t>
            </a:r>
          </a:p>
          <a:p>
            <a:endParaRPr lang="en-GB" sz="1200" dirty="0"/>
          </a:p>
          <a:p>
            <a:r>
              <a:rPr lang="en-GB" sz="3200" dirty="0"/>
              <a:t>Resource rich countries more colonialised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77BD65E-8121-4667-3AF6-70BBAE1B8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96AC-3243-47D0-A667-D57C5BC086BA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4875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051892-9ECB-986E-EEAB-C4DAD87A5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85" y="27766"/>
            <a:ext cx="11825057" cy="850539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CDD793-B44E-B313-08E8-4C28EC3E7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185" y="998621"/>
            <a:ext cx="11825057" cy="583161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Introduction to AfCFTA</a:t>
            </a:r>
          </a:p>
          <a:p>
            <a:pPr>
              <a:buFont typeface="+mj-lt"/>
              <a:buAutoNum type="arabicPeriod"/>
            </a:pPr>
            <a:endParaRPr lang="en-US" sz="4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Challenges for Trade in Africa</a:t>
            </a:r>
          </a:p>
          <a:p>
            <a:pPr>
              <a:buFont typeface="+mj-lt"/>
              <a:buAutoNum type="arabicPeriod"/>
            </a:pPr>
            <a:endParaRPr lang="en-US" sz="4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Sustainable Development Goals</a:t>
            </a:r>
          </a:p>
          <a:p>
            <a:pPr>
              <a:buFont typeface="+mj-lt"/>
              <a:buAutoNum type="arabicPeriod"/>
            </a:pPr>
            <a:endParaRPr lang="en-US" sz="4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Problems in Africa </a:t>
            </a:r>
          </a:p>
          <a:p>
            <a:pPr marL="342900" indent="-342900">
              <a:buFont typeface="+mj-lt"/>
              <a:buAutoNum type="arabicPeriod"/>
            </a:pPr>
            <a:endParaRPr lang="en-US" sz="5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Resource Curse</a:t>
            </a:r>
          </a:p>
          <a:p>
            <a:pPr marL="342900" indent="-342900">
              <a:buFont typeface="+mj-lt"/>
              <a:buAutoNum type="arabicPeriod"/>
            </a:pPr>
            <a:endParaRPr lang="en-US" sz="5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Multinational Enterprises</a:t>
            </a:r>
          </a:p>
          <a:p>
            <a:pPr marL="342900" indent="-342900">
              <a:buFont typeface="+mj-lt"/>
              <a:buAutoNum type="arabicPeriod"/>
            </a:pPr>
            <a:endParaRPr lang="en-US" sz="5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Small and Medium Enterprises</a:t>
            </a:r>
          </a:p>
          <a:p>
            <a:pPr marL="342900" indent="-342900">
              <a:buFont typeface="+mj-lt"/>
              <a:buAutoNum type="arabicPeriod"/>
            </a:pPr>
            <a:endParaRPr lang="en-US" sz="5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Informal Trade</a:t>
            </a:r>
          </a:p>
          <a:p>
            <a:pPr marL="514350" indent="-514350">
              <a:buFont typeface="+mj-lt"/>
              <a:buAutoNum type="arabicPeriod"/>
            </a:pPr>
            <a:endParaRPr lang="en-US" sz="5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Outlook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357B999-0812-8DF0-86FA-47E2E6894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96AC-3243-47D0-A667-D57C5BC086BA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0343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83B2B8-CE2A-D5EA-C4B0-075FAA77F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85" y="136525"/>
            <a:ext cx="11825057" cy="1114759"/>
          </a:xfrm>
        </p:spPr>
        <p:txBody>
          <a:bodyPr/>
          <a:lstStyle/>
          <a:p>
            <a:r>
              <a:rPr lang="en-GB" dirty="0"/>
              <a:t>5. Resource Curse – Possible Solutions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9B0D96-74C4-49A8-52E3-44A575337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185" y="1094875"/>
            <a:ext cx="11825057" cy="5626600"/>
          </a:xfrm>
        </p:spPr>
        <p:txBody>
          <a:bodyPr>
            <a:normAutofit/>
          </a:bodyPr>
          <a:lstStyle/>
          <a:p>
            <a:r>
              <a:rPr lang="en-US" sz="3200" dirty="0"/>
              <a:t>Sustainable development high importance</a:t>
            </a:r>
          </a:p>
          <a:p>
            <a:endParaRPr lang="en-US" sz="1200" dirty="0"/>
          </a:p>
          <a:p>
            <a:r>
              <a:rPr lang="en-US" sz="3200" b="1" dirty="0"/>
              <a:t>Transparency</a:t>
            </a:r>
            <a:r>
              <a:rPr lang="en-US" sz="3200" dirty="0"/>
              <a:t> especially important -&gt; contracts regarding exploitation of natural resources</a:t>
            </a:r>
          </a:p>
          <a:p>
            <a:endParaRPr lang="en-US" sz="1200" dirty="0"/>
          </a:p>
          <a:p>
            <a:r>
              <a:rPr lang="en-US" sz="3200" dirty="0"/>
              <a:t>Transparent and democratic states </a:t>
            </a:r>
            <a:r>
              <a:rPr lang="en-US" sz="3200" b="1" dirty="0"/>
              <a:t>profit</a:t>
            </a:r>
            <a:r>
              <a:rPr lang="en-US" sz="3200" dirty="0"/>
              <a:t> from resources, e.g. Botswana</a:t>
            </a:r>
          </a:p>
          <a:p>
            <a:endParaRPr lang="en-US" sz="1200" dirty="0"/>
          </a:p>
          <a:p>
            <a:r>
              <a:rPr lang="en-US" sz="3200" dirty="0"/>
              <a:t>Diversification of industries, poverty reduction through entrepreneurship </a:t>
            </a:r>
          </a:p>
          <a:p>
            <a:endParaRPr lang="en-US" sz="1200" dirty="0"/>
          </a:p>
          <a:p>
            <a:r>
              <a:rPr lang="en-US" sz="3200" dirty="0"/>
              <a:t>Use of funds in public interest, like education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972FF18-C6DF-83BD-2888-B77D87E38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96AC-3243-47D0-A667-D57C5BC086BA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2175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2A851D-8278-C0F9-F7B8-AFBAB88FC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2C434-73B8-6BD4-A3B1-6CFE956A7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85" y="27766"/>
            <a:ext cx="11825057" cy="850539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002BDB-E24A-A98F-26B9-F9ECD68C6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185" y="998621"/>
            <a:ext cx="11825057" cy="583161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Introduction to AfCFTA</a:t>
            </a:r>
          </a:p>
          <a:p>
            <a:pPr>
              <a:buFont typeface="+mj-lt"/>
              <a:buAutoNum type="arabicPeriod"/>
            </a:pPr>
            <a:endParaRPr lang="en-US" sz="4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Challenges for Trade in Africa</a:t>
            </a:r>
          </a:p>
          <a:p>
            <a:pPr>
              <a:buFont typeface="+mj-lt"/>
              <a:buAutoNum type="arabicPeriod"/>
            </a:pPr>
            <a:endParaRPr lang="en-US" sz="4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Sustainable Development Goals</a:t>
            </a:r>
          </a:p>
          <a:p>
            <a:pPr>
              <a:buFont typeface="+mj-lt"/>
              <a:buAutoNum type="arabicPeriod"/>
            </a:pPr>
            <a:endParaRPr lang="en-US" sz="4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Problems in Africa </a:t>
            </a:r>
          </a:p>
          <a:p>
            <a:pPr marL="342900" indent="-342900">
              <a:buFont typeface="+mj-lt"/>
              <a:buAutoNum type="arabicPeriod"/>
            </a:pPr>
            <a:endParaRPr lang="en-US" sz="5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Resource Curse</a:t>
            </a:r>
          </a:p>
          <a:p>
            <a:pPr marL="342900" indent="-342900">
              <a:buFont typeface="+mj-lt"/>
              <a:buAutoNum type="arabicPeriod"/>
            </a:pPr>
            <a:endParaRPr lang="en-US" sz="500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Multinational Enterprises</a:t>
            </a:r>
          </a:p>
          <a:p>
            <a:pPr marL="342900" indent="-342900">
              <a:buFont typeface="+mj-lt"/>
              <a:buAutoNum type="arabicPeriod"/>
            </a:pPr>
            <a:endParaRPr lang="en-US" sz="5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Small and Medium Enterprises</a:t>
            </a:r>
          </a:p>
          <a:p>
            <a:pPr marL="342900" indent="-342900">
              <a:buFont typeface="+mj-lt"/>
              <a:buAutoNum type="arabicPeriod"/>
            </a:pPr>
            <a:endParaRPr lang="en-US" sz="5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Informal Trade</a:t>
            </a:r>
          </a:p>
          <a:p>
            <a:pPr marL="514350" indent="-514350">
              <a:buFont typeface="+mj-lt"/>
              <a:buAutoNum type="arabicPeriod"/>
            </a:pPr>
            <a:endParaRPr lang="en-US" sz="5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Outlook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3E7CF7C-DF23-F46F-DA45-8717C1E9F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96AC-3243-47D0-A667-D57C5BC086BA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9362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C6BEC6B-5C77-412D-B45A-5B0F46FED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101125E-E27C-E141-8499-9CA46B821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916" y="176214"/>
            <a:ext cx="11004884" cy="1037421"/>
          </a:xfrm>
        </p:spPr>
        <p:txBody>
          <a:bodyPr>
            <a:normAutofit/>
          </a:bodyPr>
          <a:lstStyle/>
          <a:p>
            <a:r>
              <a:rPr lang="en-US" sz="4000" dirty="0"/>
              <a:t>6. Multinational Enterprises and SDG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6DCD7B-4214-F441-BB88-2A3E55F06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89849"/>
            <a:ext cx="5867400" cy="5331625"/>
          </a:xfrm>
        </p:spPr>
        <p:txBody>
          <a:bodyPr>
            <a:normAutofit/>
          </a:bodyPr>
          <a:lstStyle/>
          <a:p>
            <a:r>
              <a:rPr lang="en-US" sz="3200" dirty="0"/>
              <a:t>Private sector plays important role in achieving SDG</a:t>
            </a:r>
          </a:p>
          <a:p>
            <a:endParaRPr lang="en-US" sz="1200" dirty="0"/>
          </a:p>
          <a:p>
            <a:r>
              <a:rPr lang="en-US" sz="3200" dirty="0"/>
              <a:t>High expectations, lack of fulfillment</a:t>
            </a:r>
          </a:p>
          <a:p>
            <a:endParaRPr lang="en-US" sz="1200" dirty="0"/>
          </a:p>
          <a:p>
            <a:r>
              <a:rPr lang="en-US" sz="3200" dirty="0"/>
              <a:t>Firms are focused on their field of business </a:t>
            </a:r>
          </a:p>
          <a:p>
            <a:endParaRPr lang="en-US" sz="1200" dirty="0"/>
          </a:p>
          <a:p>
            <a:r>
              <a:rPr lang="en-US" sz="3200" dirty="0"/>
              <a:t>Difficult to balance economic growth and environmental protection</a:t>
            </a:r>
          </a:p>
        </p:txBody>
      </p:sp>
      <p:pic>
        <p:nvPicPr>
          <p:cNvPr id="6" name="Grafik 5" descr="Ein Bild, das Text, Screenshot, Schrift, Diagramm enthält.&#10;&#10;Automatisch generierte Beschreibung">
            <a:extLst>
              <a:ext uri="{FF2B5EF4-FFF2-40B4-BE49-F238E27FC236}">
                <a16:creationId xmlns:a16="http://schemas.microsoft.com/office/drawing/2014/main" id="{7D462A32-3DBC-547F-DFF8-4D38C74517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" r="2" b="7343"/>
          <a:stretch/>
        </p:blipFill>
        <p:spPr>
          <a:xfrm>
            <a:off x="5815919" y="1847130"/>
            <a:ext cx="6373032" cy="4240849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0773C3A-A87B-93AF-E790-98B31B7F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F3596AC-3243-47D0-A667-D57C5BC086BA}" type="slidenum">
              <a:rPr lang="de-DE" smtClean="0"/>
              <a:pPr>
                <a:spcAft>
                  <a:spcPts val="600"/>
                </a:spcAft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2469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AC13A3-864B-5587-BA69-3DB881BC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6. Multinational Enterprises and SDG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46CDDE-6B19-E4C4-876A-2015C4962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b="1" dirty="0"/>
              <a:t>Cooperation</a:t>
            </a:r>
            <a:r>
              <a:rPr lang="en-US" sz="3600" dirty="0"/>
              <a:t> with government increases SDG, e.g. South Africa</a:t>
            </a:r>
          </a:p>
          <a:p>
            <a:endParaRPr lang="en-US" sz="3600" dirty="0"/>
          </a:p>
          <a:p>
            <a:r>
              <a:rPr lang="en-US" sz="3600" dirty="0"/>
              <a:t>However: too much regulation decreases success </a:t>
            </a:r>
          </a:p>
          <a:p>
            <a:endParaRPr lang="en-US" sz="3600" dirty="0"/>
          </a:p>
          <a:p>
            <a:r>
              <a:rPr lang="en-US" sz="3600" dirty="0"/>
              <a:t>Often too few communication between private and public sector</a:t>
            </a:r>
          </a:p>
          <a:p>
            <a:endParaRPr lang="en-US" sz="3600" dirty="0"/>
          </a:p>
          <a:p>
            <a:r>
              <a:rPr lang="en-US" sz="3600" dirty="0"/>
              <a:t>Good governance leads to achieving more goals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8B9010D-0738-5EE2-B8DF-B254B4715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96AC-3243-47D0-A667-D57C5BC086BA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55528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34A434-FAA3-87F3-6B8E-D38C8D5C8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7E5268-6939-FC0F-AD96-6F97D2BDA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85" y="27766"/>
            <a:ext cx="11825057" cy="850539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EC7F30-6390-90D1-EBA5-45EA61363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185" y="998621"/>
            <a:ext cx="11825057" cy="583161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Introduction to AfCFTA</a:t>
            </a:r>
          </a:p>
          <a:p>
            <a:pPr>
              <a:buFont typeface="+mj-lt"/>
              <a:buAutoNum type="arabicPeriod"/>
            </a:pPr>
            <a:endParaRPr lang="en-US" sz="4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Challenges for Trade in Africa</a:t>
            </a:r>
          </a:p>
          <a:p>
            <a:pPr>
              <a:buFont typeface="+mj-lt"/>
              <a:buAutoNum type="arabicPeriod"/>
            </a:pPr>
            <a:endParaRPr lang="en-US" sz="4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Sustainable Development Goals</a:t>
            </a:r>
          </a:p>
          <a:p>
            <a:pPr>
              <a:buFont typeface="+mj-lt"/>
              <a:buAutoNum type="arabicPeriod"/>
            </a:pPr>
            <a:endParaRPr lang="en-US" sz="4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Problems in Africa </a:t>
            </a:r>
          </a:p>
          <a:p>
            <a:pPr marL="342900" indent="-342900">
              <a:buFont typeface="+mj-lt"/>
              <a:buAutoNum type="arabicPeriod"/>
            </a:pPr>
            <a:endParaRPr lang="en-US" sz="5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Resource Curse</a:t>
            </a:r>
          </a:p>
          <a:p>
            <a:pPr marL="342900" indent="-342900">
              <a:buFont typeface="+mj-lt"/>
              <a:buAutoNum type="arabicPeriod"/>
            </a:pPr>
            <a:endParaRPr lang="en-US" sz="5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Multinational Enterprises</a:t>
            </a:r>
          </a:p>
          <a:p>
            <a:pPr marL="342900" indent="-342900">
              <a:buFont typeface="+mj-lt"/>
              <a:buAutoNum type="arabicPeriod"/>
            </a:pPr>
            <a:endParaRPr lang="en-US" sz="500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Small and Medium Enterprises</a:t>
            </a:r>
          </a:p>
          <a:p>
            <a:pPr marL="342900" indent="-342900">
              <a:buFont typeface="+mj-lt"/>
              <a:buAutoNum type="arabicPeriod"/>
            </a:pPr>
            <a:endParaRPr lang="en-US" sz="5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Informal Trade</a:t>
            </a:r>
          </a:p>
          <a:p>
            <a:pPr marL="514350" indent="-514350">
              <a:buFont typeface="+mj-lt"/>
              <a:buAutoNum type="arabicPeriod"/>
            </a:pPr>
            <a:endParaRPr lang="en-US" sz="5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Outlook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0E8E0B-910C-9EA3-F8EC-4EDB20E75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96AC-3243-47D0-A667-D57C5BC086BA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09894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78A07FD-F708-E4F7-955F-947AD842E9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04" y="223029"/>
            <a:ext cx="11999370" cy="583753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CACE4E2-34C1-6451-CCC8-48858C2FCDB7}"/>
              </a:ext>
            </a:extLst>
          </p:cNvPr>
          <p:cNvSpPr txBox="1"/>
          <p:nvPr/>
        </p:nvSpPr>
        <p:spPr>
          <a:xfrm>
            <a:off x="3155119" y="6014752"/>
            <a:ext cx="72161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IfW Kiel, </a:t>
            </a:r>
            <a:r>
              <a:rPr lang="en-US" sz="1600" dirty="0"/>
              <a:t>Effects of the AfCFTA for German and European Companies</a:t>
            </a:r>
            <a:endParaRPr lang="de-DE" sz="16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5B4F5F-F77E-5648-E07A-54E98EB04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96AC-3243-47D0-A667-D57C5BC086BA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20804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AAB89E-709A-EDE6-67FA-CEADCC027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86" y="136526"/>
            <a:ext cx="11825056" cy="1216803"/>
          </a:xfrm>
        </p:spPr>
        <p:txBody>
          <a:bodyPr/>
          <a:lstStyle/>
          <a:p>
            <a:r>
              <a:rPr lang="de-DE" dirty="0"/>
              <a:t>7. AfCFTA – Inclusive Growth?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5D9D70-7897-5140-3042-5C7E4A7F8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186" y="1438183"/>
            <a:ext cx="11406288" cy="5283291"/>
          </a:xfrm>
        </p:spPr>
        <p:txBody>
          <a:bodyPr/>
          <a:lstStyle/>
          <a:p>
            <a:r>
              <a:rPr lang="en-GB" sz="3600" dirty="0"/>
              <a:t>Economic growth in Africa remains high since 2000, poverty rate sinking</a:t>
            </a:r>
          </a:p>
          <a:p>
            <a:r>
              <a:rPr lang="en-GB" sz="3600" dirty="0"/>
              <a:t>But: Widening income gap</a:t>
            </a:r>
          </a:p>
          <a:p>
            <a:r>
              <a:rPr lang="en-GB" sz="3600" dirty="0"/>
              <a:t>Intra-African trade very low, informal</a:t>
            </a:r>
          </a:p>
          <a:p>
            <a:pPr marL="0" indent="0">
              <a:buNone/>
            </a:pPr>
            <a:endParaRPr lang="en-GB" sz="3600" dirty="0"/>
          </a:p>
          <a:p>
            <a:r>
              <a:rPr lang="en-GB" sz="3600" dirty="0"/>
              <a:t>Higher intra-African trade benefits small and medium enterprises </a:t>
            </a:r>
          </a:p>
          <a:p>
            <a:r>
              <a:rPr lang="en-GB" sz="3600" dirty="0"/>
              <a:t>These enterprises lead to growing middle class</a:t>
            </a:r>
          </a:p>
          <a:p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1F822D0-B9AB-EA6B-4951-BB74FD28E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96AC-3243-47D0-A667-D57C5BC086BA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62877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7684C-EF4A-52BD-EDB3-6B19EEEC6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5D99C3-E78F-79A6-0EAE-3594B8CC1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85" y="27766"/>
            <a:ext cx="11825057" cy="850539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623A0B-80D1-43AB-5C68-FF970EE0F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185" y="998621"/>
            <a:ext cx="11825057" cy="583161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Introduction to AfCFTA</a:t>
            </a:r>
          </a:p>
          <a:p>
            <a:pPr>
              <a:buFont typeface="+mj-lt"/>
              <a:buAutoNum type="arabicPeriod"/>
            </a:pPr>
            <a:endParaRPr lang="en-US" sz="4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Challenges for Trade in Africa</a:t>
            </a:r>
          </a:p>
          <a:p>
            <a:pPr>
              <a:buFont typeface="+mj-lt"/>
              <a:buAutoNum type="arabicPeriod"/>
            </a:pPr>
            <a:endParaRPr lang="en-US" sz="4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Sustainable Development Goals</a:t>
            </a:r>
          </a:p>
          <a:p>
            <a:pPr>
              <a:buFont typeface="+mj-lt"/>
              <a:buAutoNum type="arabicPeriod"/>
            </a:pPr>
            <a:endParaRPr lang="en-US" sz="4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Problems in Africa </a:t>
            </a:r>
          </a:p>
          <a:p>
            <a:pPr marL="342900" indent="-342900">
              <a:buFont typeface="+mj-lt"/>
              <a:buAutoNum type="arabicPeriod"/>
            </a:pPr>
            <a:endParaRPr lang="en-US" sz="5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Resource Curse</a:t>
            </a:r>
          </a:p>
          <a:p>
            <a:pPr marL="342900" indent="-342900">
              <a:buFont typeface="+mj-lt"/>
              <a:buAutoNum type="arabicPeriod"/>
            </a:pPr>
            <a:endParaRPr lang="en-US" sz="5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Multinational Enterprises</a:t>
            </a:r>
          </a:p>
          <a:p>
            <a:pPr marL="342900" indent="-342900">
              <a:buFont typeface="+mj-lt"/>
              <a:buAutoNum type="arabicPeriod"/>
            </a:pPr>
            <a:endParaRPr lang="en-US" sz="5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Small and Medium Enterprises</a:t>
            </a:r>
          </a:p>
          <a:p>
            <a:pPr marL="342900" indent="-342900">
              <a:buFont typeface="+mj-lt"/>
              <a:buAutoNum type="arabicPeriod"/>
            </a:pPr>
            <a:endParaRPr lang="en-US" sz="500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Informal Trade</a:t>
            </a:r>
          </a:p>
          <a:p>
            <a:pPr marL="514350" indent="-514350">
              <a:buFont typeface="+mj-lt"/>
              <a:buAutoNum type="arabicPeriod"/>
            </a:pPr>
            <a:endParaRPr lang="en-US" sz="5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Outlook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5B54B13-D947-BC23-D3EB-5F9B263DC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96AC-3243-47D0-A667-D57C5BC086BA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37147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6A7003-61DE-801D-01ED-A08F7B4BD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85" y="136526"/>
            <a:ext cx="11825057" cy="1216803"/>
          </a:xfrm>
        </p:spPr>
        <p:txBody>
          <a:bodyPr/>
          <a:lstStyle/>
          <a:p>
            <a:r>
              <a:rPr lang="en-US" dirty="0"/>
              <a:t>8. Informal Trade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25D9E5A-C7F4-63E5-1830-19416DBDF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185" y="1353329"/>
            <a:ext cx="11825057" cy="5368145"/>
          </a:xfrm>
        </p:spPr>
        <p:txBody>
          <a:bodyPr>
            <a:normAutofit/>
          </a:bodyPr>
          <a:lstStyle/>
          <a:p>
            <a:r>
              <a:rPr lang="en-US" sz="3600" dirty="0"/>
              <a:t>High percentage of intra-African trade is informal </a:t>
            </a:r>
          </a:p>
          <a:p>
            <a:r>
              <a:rPr lang="en-US" sz="3600" dirty="0"/>
              <a:t>High percentage of informal traders are women</a:t>
            </a:r>
          </a:p>
          <a:p>
            <a:r>
              <a:rPr lang="en-US" sz="3600" dirty="0"/>
              <a:t>Informal trade can help alleviate people out of poverty</a:t>
            </a:r>
          </a:p>
          <a:p>
            <a:r>
              <a:rPr lang="en-US" sz="3600" dirty="0"/>
              <a:t>Informal trade results mostly from bureaucratic border crossing</a:t>
            </a:r>
          </a:p>
          <a:p>
            <a:r>
              <a:rPr lang="en-US" sz="3600" dirty="0"/>
              <a:t>Difficulty to receive documents, long waiting lines, overcharging of duties</a:t>
            </a:r>
          </a:p>
          <a:p>
            <a:r>
              <a:rPr lang="en-US" sz="3600" dirty="0"/>
              <a:t>Informal traders are more vulnerable </a:t>
            </a:r>
          </a:p>
          <a:p>
            <a:r>
              <a:rPr lang="en-US" sz="3600" dirty="0"/>
              <a:t>Governments loose revenues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D9D6336-7D05-9933-CF2F-439FAF63C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96AC-3243-47D0-A667-D57C5BC086BA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12701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DEE65-A574-CBDB-9A3B-84EAFC86A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83B748-00DD-FA84-FAA1-D84C8C4FE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85" y="27766"/>
            <a:ext cx="11825057" cy="850539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9BEEA2-44E1-9D3B-871F-77D012F7F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185" y="998621"/>
            <a:ext cx="11825057" cy="583161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Introduction to AfCFTA</a:t>
            </a:r>
          </a:p>
          <a:p>
            <a:pPr>
              <a:buFont typeface="+mj-lt"/>
              <a:buAutoNum type="arabicPeriod"/>
            </a:pPr>
            <a:endParaRPr lang="en-US" sz="4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Challenges for Trade in Africa</a:t>
            </a:r>
          </a:p>
          <a:p>
            <a:pPr>
              <a:buFont typeface="+mj-lt"/>
              <a:buAutoNum type="arabicPeriod"/>
            </a:pPr>
            <a:endParaRPr lang="en-US" sz="4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Sustainable Development Goals</a:t>
            </a:r>
          </a:p>
          <a:p>
            <a:pPr>
              <a:buFont typeface="+mj-lt"/>
              <a:buAutoNum type="arabicPeriod"/>
            </a:pPr>
            <a:endParaRPr lang="en-US" sz="4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Problems in Africa </a:t>
            </a:r>
          </a:p>
          <a:p>
            <a:pPr marL="342900" indent="-342900">
              <a:buFont typeface="+mj-lt"/>
              <a:buAutoNum type="arabicPeriod"/>
            </a:pPr>
            <a:endParaRPr lang="en-US" sz="5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Resource Curse</a:t>
            </a:r>
          </a:p>
          <a:p>
            <a:pPr marL="342900" indent="-342900">
              <a:buFont typeface="+mj-lt"/>
              <a:buAutoNum type="arabicPeriod"/>
            </a:pPr>
            <a:endParaRPr lang="en-US" sz="5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Multinational Enterprises</a:t>
            </a:r>
          </a:p>
          <a:p>
            <a:pPr marL="342900" indent="-342900">
              <a:buFont typeface="+mj-lt"/>
              <a:buAutoNum type="arabicPeriod"/>
            </a:pPr>
            <a:endParaRPr lang="en-US" sz="5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Small and Medium Enterprises</a:t>
            </a:r>
          </a:p>
          <a:p>
            <a:pPr marL="342900" indent="-342900">
              <a:buFont typeface="+mj-lt"/>
              <a:buAutoNum type="arabicPeriod"/>
            </a:pPr>
            <a:endParaRPr lang="en-US" sz="5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Informal Trade</a:t>
            </a:r>
          </a:p>
          <a:p>
            <a:pPr marL="514350" indent="-514350">
              <a:buFont typeface="+mj-lt"/>
              <a:buAutoNum type="arabicPeriod"/>
            </a:pPr>
            <a:endParaRPr lang="en-US" sz="500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Outlook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EC93601-3A68-9ADA-BF72-0CD38D783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96AC-3243-47D0-A667-D57C5BC086BA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3527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C739AE4-51F7-5A5C-43F3-E7A55188767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90395" y="160589"/>
            <a:ext cx="6368732" cy="339307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7D17A43-0CBB-32EF-A0AE-3A5E1D2C7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85" y="27766"/>
            <a:ext cx="11825057" cy="1325563"/>
          </a:xfrm>
        </p:spPr>
        <p:txBody>
          <a:bodyPr/>
          <a:lstStyle/>
          <a:p>
            <a:r>
              <a:rPr lang="de-DE" dirty="0"/>
              <a:t>1. AfCFTA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4A6A8E-551F-424C-EC7C-BBCAF1A77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185" y="1438183"/>
            <a:ext cx="6324434" cy="5283291"/>
          </a:xfrm>
        </p:spPr>
        <p:txBody>
          <a:bodyPr>
            <a:normAutofit/>
          </a:bodyPr>
          <a:lstStyle/>
          <a:p>
            <a:r>
              <a:rPr lang="en-US" sz="3200" dirty="0"/>
              <a:t>African Continental Free Trade Agreement (AfCFTA) signed 2018</a:t>
            </a:r>
          </a:p>
          <a:p>
            <a:endParaRPr lang="en-US" sz="1200" dirty="0"/>
          </a:p>
          <a:p>
            <a:r>
              <a:rPr lang="en-US" sz="3200" dirty="0"/>
              <a:t>Trading officially started 2021</a:t>
            </a:r>
          </a:p>
          <a:p>
            <a:endParaRPr lang="en-US" sz="1200" dirty="0"/>
          </a:p>
          <a:p>
            <a:r>
              <a:rPr lang="en-US" sz="3200" dirty="0"/>
              <a:t>First step towards a single market and customs union, comparable to the European Union</a:t>
            </a:r>
          </a:p>
          <a:p>
            <a:endParaRPr lang="en-US" sz="1200" dirty="0"/>
          </a:p>
          <a:p>
            <a:r>
              <a:rPr lang="en-US" sz="3200" dirty="0"/>
              <a:t>Vision 2063</a:t>
            </a:r>
          </a:p>
          <a:p>
            <a:endParaRPr lang="en-US" sz="1200" dirty="0"/>
          </a:p>
          <a:p>
            <a:r>
              <a:rPr lang="en-US" sz="3200" dirty="0"/>
              <a:t>Parts still under negotiation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272F25D-A61A-655F-94E6-DA40CDFB5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96AC-3243-47D0-A667-D57C5BC086B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25230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D1C98E-BD19-06FB-6A69-074EFFFF6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85" y="136526"/>
            <a:ext cx="11825057" cy="1216803"/>
          </a:xfrm>
        </p:spPr>
        <p:txBody>
          <a:bodyPr/>
          <a:lstStyle/>
          <a:p>
            <a:r>
              <a:rPr lang="en-US" dirty="0"/>
              <a:t>9. Outlook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D37389F-D629-9D46-C837-459AC1BA8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AfCFTA leads to higher </a:t>
            </a:r>
            <a:r>
              <a:rPr lang="en-US" sz="3600" b="1" dirty="0"/>
              <a:t>standardization</a:t>
            </a:r>
            <a:r>
              <a:rPr lang="en-US" sz="3600" dirty="0"/>
              <a:t> of practices</a:t>
            </a:r>
          </a:p>
          <a:p>
            <a:r>
              <a:rPr lang="en-US" sz="3600" b="1" dirty="0"/>
              <a:t>Digitalization</a:t>
            </a:r>
            <a:r>
              <a:rPr lang="en-US" sz="3600" dirty="0"/>
              <a:t> of customs</a:t>
            </a:r>
          </a:p>
          <a:p>
            <a:r>
              <a:rPr lang="en-US" sz="3600" dirty="0"/>
              <a:t>Single Window</a:t>
            </a:r>
          </a:p>
          <a:p>
            <a:r>
              <a:rPr lang="en-US" sz="3600" b="1" dirty="0"/>
              <a:t>Reduction</a:t>
            </a:r>
            <a:r>
              <a:rPr lang="en-US" sz="3600" dirty="0"/>
              <a:t> of formalities</a:t>
            </a:r>
          </a:p>
          <a:p>
            <a:r>
              <a:rPr lang="en-US" sz="3600" dirty="0"/>
              <a:t>More </a:t>
            </a:r>
            <a:r>
              <a:rPr lang="en-US" sz="3600" b="1" dirty="0"/>
              <a:t>efficient</a:t>
            </a:r>
            <a:r>
              <a:rPr lang="en-US" sz="3600" dirty="0"/>
              <a:t> customs offices</a:t>
            </a:r>
          </a:p>
          <a:p>
            <a:endParaRPr lang="en-US" sz="1400" dirty="0"/>
          </a:p>
          <a:p>
            <a:r>
              <a:rPr lang="en-US" sz="3600" b="1" dirty="0"/>
              <a:t>Formalization</a:t>
            </a:r>
            <a:r>
              <a:rPr lang="en-US" sz="3600" dirty="0"/>
              <a:t> of trade leads to more economic growth, less corruption, higher standard of life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C2FF886-9780-9F1D-5433-CD24163C1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96AC-3243-47D0-A667-D57C5BC086BA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12923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FA830F-ADB5-EC51-4520-D5955C5AC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85" y="136526"/>
            <a:ext cx="11825057" cy="1216803"/>
          </a:xfrm>
        </p:spPr>
        <p:txBody>
          <a:bodyPr/>
          <a:lstStyle/>
          <a:p>
            <a:r>
              <a:rPr lang="en-US" dirty="0"/>
              <a:t>9. Outlook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AFB3B7-F8E9-F46C-A5B2-55AF4DFB0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/>
              <a:t>AfCFTA investment protocol creates the legal framework for intra-African investments</a:t>
            </a:r>
          </a:p>
          <a:p>
            <a:endParaRPr lang="en-US" sz="1300" dirty="0"/>
          </a:p>
          <a:p>
            <a:r>
              <a:rPr lang="en-US" sz="3600" b="1" dirty="0"/>
              <a:t>High</a:t>
            </a:r>
            <a:r>
              <a:rPr lang="en-US" sz="3600" dirty="0"/>
              <a:t> level of environmental, labor and consumer protection</a:t>
            </a:r>
          </a:p>
          <a:p>
            <a:endParaRPr lang="en-US" sz="1300" dirty="0"/>
          </a:p>
          <a:p>
            <a:r>
              <a:rPr lang="en-US" sz="3600" dirty="0"/>
              <a:t>Investments obliges members to ensure investors comply with standards</a:t>
            </a:r>
          </a:p>
          <a:p>
            <a:endParaRPr lang="en-US" sz="1300" dirty="0"/>
          </a:p>
          <a:p>
            <a:r>
              <a:rPr lang="en-US" sz="3600" dirty="0"/>
              <a:t>Sets-up agency to assist </a:t>
            </a:r>
          </a:p>
          <a:p>
            <a:pPr marL="0" indent="0">
              <a:buNone/>
            </a:pPr>
            <a:endParaRPr lang="en-US" sz="1300" dirty="0"/>
          </a:p>
          <a:p>
            <a:r>
              <a:rPr lang="en-US" sz="3600" dirty="0"/>
              <a:t>Only </a:t>
            </a:r>
            <a:r>
              <a:rPr lang="en-US" sz="3600" b="1" dirty="0"/>
              <a:t>limited</a:t>
            </a:r>
            <a:r>
              <a:rPr lang="en-US" sz="3600" dirty="0"/>
              <a:t> effect, intra-African investment is low compared to investment from outside Africa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4D790B5-DF01-7C83-C6A9-3E07997AA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96AC-3243-47D0-A667-D57C5BC086BA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18196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B92729-01E8-EFAC-FB33-372A08295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85" y="136526"/>
            <a:ext cx="11825057" cy="1216803"/>
          </a:xfrm>
        </p:spPr>
        <p:txBody>
          <a:bodyPr/>
          <a:lstStyle/>
          <a:p>
            <a:r>
              <a:rPr lang="de-DE" dirty="0"/>
              <a:t>Summary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332E85-043D-8531-1FA2-8F94AD926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600" dirty="0" err="1"/>
              <a:t>Sustainable</a:t>
            </a:r>
            <a:r>
              <a:rPr lang="de-DE" sz="3600" dirty="0"/>
              <a:t> Development </a:t>
            </a:r>
            <a:r>
              <a:rPr lang="de-DE" sz="3600" dirty="0" err="1"/>
              <a:t>facilitated</a:t>
            </a:r>
            <a:r>
              <a:rPr lang="de-DE" sz="3600" dirty="0"/>
              <a:t> </a:t>
            </a:r>
            <a:r>
              <a:rPr lang="de-DE" sz="3600" dirty="0" err="1"/>
              <a:t>through</a:t>
            </a:r>
            <a:r>
              <a:rPr lang="de-DE" sz="3600" dirty="0"/>
              <a:t> AfCFTA</a:t>
            </a:r>
          </a:p>
          <a:p>
            <a:endParaRPr lang="de-DE" sz="1600" dirty="0"/>
          </a:p>
          <a:p>
            <a:r>
              <a:rPr lang="en-US" sz="3600" dirty="0"/>
              <a:t>improving market access -&gt; small and medium-sized enterprises (SMEs) and start-ups can grow and develop</a:t>
            </a:r>
          </a:p>
          <a:p>
            <a:endParaRPr lang="en-US" sz="1600" dirty="0"/>
          </a:p>
          <a:p>
            <a:r>
              <a:rPr lang="en-US" sz="3600" dirty="0"/>
              <a:t>Formalization of informal trade</a:t>
            </a:r>
          </a:p>
          <a:p>
            <a:endParaRPr lang="en-US" sz="1600" dirty="0"/>
          </a:p>
          <a:p>
            <a:r>
              <a:rPr lang="en-US" sz="3600" dirty="0"/>
              <a:t>Economic stability</a:t>
            </a:r>
          </a:p>
          <a:p>
            <a:endParaRPr lang="en-US" sz="1600" dirty="0"/>
          </a:p>
          <a:p>
            <a:r>
              <a:rPr lang="en-US" sz="3600" dirty="0"/>
              <a:t>Intra-African trade </a:t>
            </a:r>
            <a:endParaRPr lang="de-DE" sz="36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1EF8916-74A1-2151-3127-9F6978782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96AC-3243-47D0-A667-D57C5BC086BA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79200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D0BD0C-7729-771F-D3E7-05063CDBD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85" y="754602"/>
            <a:ext cx="11825057" cy="4891596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Thank you for your attention</a:t>
            </a:r>
            <a:br>
              <a:rPr lang="en-GB" b="1" dirty="0"/>
            </a:br>
            <a:br>
              <a:rPr lang="en-GB" b="1" dirty="0"/>
            </a:br>
            <a:r>
              <a:rPr lang="de-DE" sz="2400" dirty="0"/>
              <a:t>Robert Lodde</a:t>
            </a:r>
            <a:br>
              <a:rPr lang="de-DE" sz="2400" dirty="0"/>
            </a:br>
            <a:r>
              <a:rPr lang="de-DE" sz="2400" dirty="0"/>
              <a:t>robert.lodde@uni-muenster-customs.org</a:t>
            </a:r>
            <a:br>
              <a:rPr lang="de-DE" sz="2400" dirty="0"/>
            </a:br>
            <a:r>
              <a:rPr lang="de-DE" sz="2400" dirty="0"/>
              <a:t>University </a:t>
            </a:r>
            <a:r>
              <a:rPr lang="de-DE" sz="2400" dirty="0" err="1"/>
              <a:t>of</a:t>
            </a:r>
            <a:r>
              <a:rPr lang="de-DE" sz="2400" dirty="0"/>
              <a:t> Münster, Germany</a:t>
            </a:r>
            <a:br>
              <a:rPr lang="de-DE" sz="2400" dirty="0"/>
            </a:br>
            <a:r>
              <a:rPr lang="de-DE" sz="2400" dirty="0"/>
              <a:t>IMPACCT</a:t>
            </a:r>
            <a:br>
              <a:rPr lang="de-DE" dirty="0"/>
            </a:br>
            <a:endParaRPr lang="en-GB" b="1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A4DFAAE-A2C8-B674-0819-EB2CF2AC7B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99" y="5738874"/>
            <a:ext cx="4433804" cy="729048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5A7AA54-92CE-E34F-B0DB-560991C6B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96AC-3243-47D0-A667-D57C5BC086BA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6564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Karte, Text, Atlas enthält.&#10;&#10;Automatisch generierte Beschreibung">
            <a:extLst>
              <a:ext uri="{FF2B5EF4-FFF2-40B4-BE49-F238E27FC236}">
                <a16:creationId xmlns:a16="http://schemas.microsoft.com/office/drawing/2014/main" id="{A014F776-D14D-BE09-1621-79193852F1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3" y="191814"/>
            <a:ext cx="6419966" cy="647437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CD31782-8287-7AF1-B2D1-6B1A5B8ACD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3331" y="288758"/>
            <a:ext cx="5443099" cy="198211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CD98CA1-6E32-49CF-32BC-D124E2A9DD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5565" y="4587130"/>
            <a:ext cx="1276559" cy="697727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8ACCA45-BE5D-7D34-FE7C-796964C1C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96AC-3243-47D0-A667-D57C5BC086B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8920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6A48EE-3DE9-08DB-45F3-8EB8BD605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85" y="27766"/>
            <a:ext cx="11825057" cy="1325563"/>
          </a:xfrm>
        </p:spPr>
        <p:txBody>
          <a:bodyPr/>
          <a:lstStyle/>
          <a:p>
            <a:r>
              <a:rPr lang="de-DE" dirty="0"/>
              <a:t>1. </a:t>
            </a:r>
            <a:r>
              <a:rPr lang="de-DE" dirty="0" err="1"/>
              <a:t>Aims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AfCFTA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4BB293-2B4A-7204-5761-A15A265CB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185" y="1071717"/>
            <a:ext cx="11825057" cy="5649758"/>
          </a:xfrm>
        </p:spPr>
        <p:txBody>
          <a:bodyPr>
            <a:normAutofit/>
          </a:bodyPr>
          <a:lstStyle/>
          <a:p>
            <a:r>
              <a:rPr lang="en-US" sz="3600" dirty="0"/>
              <a:t>Largest free trade agreement by </a:t>
            </a:r>
            <a:r>
              <a:rPr lang="en-US" sz="3600" b="1" dirty="0"/>
              <a:t>number of member states</a:t>
            </a:r>
            <a:r>
              <a:rPr lang="en-US" sz="3600" dirty="0"/>
              <a:t>, </a:t>
            </a:r>
            <a:r>
              <a:rPr lang="en-US" sz="3600" b="1" dirty="0"/>
              <a:t>people</a:t>
            </a:r>
            <a:r>
              <a:rPr lang="en-US" sz="3600" dirty="0"/>
              <a:t> and </a:t>
            </a:r>
            <a:r>
              <a:rPr lang="en-US" sz="3600" b="1" dirty="0"/>
              <a:t>geographic size</a:t>
            </a:r>
          </a:p>
          <a:p>
            <a:endParaRPr lang="en-US" sz="1400" dirty="0"/>
          </a:p>
          <a:p>
            <a:r>
              <a:rPr lang="en-US" sz="3600" dirty="0"/>
              <a:t>Creation of a single market for goods, services </a:t>
            </a:r>
            <a:r>
              <a:rPr lang="en-US" sz="3600" dirty="0">
                <a:sym typeface="Wingdings" panose="05000000000000000000" pitchFamily="2" charset="2"/>
              </a:rPr>
              <a:t></a:t>
            </a:r>
            <a:r>
              <a:rPr lang="en-US" sz="3600" dirty="0"/>
              <a:t> facilitated by movement of persons</a:t>
            </a:r>
          </a:p>
          <a:p>
            <a:endParaRPr lang="en-US" sz="1400" dirty="0"/>
          </a:p>
          <a:p>
            <a:r>
              <a:rPr lang="en-US" sz="3600" dirty="0"/>
              <a:t>$ 450 billion boost in Africa</a:t>
            </a:r>
          </a:p>
          <a:p>
            <a:endParaRPr lang="en-US" sz="1400" dirty="0"/>
          </a:p>
          <a:p>
            <a:r>
              <a:rPr lang="en-US" sz="3600" dirty="0"/>
              <a:t>30 million people out of poverty</a:t>
            </a:r>
          </a:p>
          <a:p>
            <a:endParaRPr lang="en-US" sz="1400" dirty="0"/>
          </a:p>
          <a:p>
            <a:r>
              <a:rPr lang="en-US" sz="3600" dirty="0"/>
              <a:t>Common GDP of app. $ 3.4 trillion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CD9747-4D2B-1D31-364A-85AD4C567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96AC-3243-47D0-A667-D57C5BC086BA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6070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5ACC0E-4F64-DECF-D580-CD0965386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85" y="17757"/>
            <a:ext cx="11813221" cy="1211276"/>
          </a:xfrm>
        </p:spPr>
        <p:txBody>
          <a:bodyPr/>
          <a:lstStyle/>
          <a:p>
            <a:r>
              <a:rPr lang="en-GB" dirty="0"/>
              <a:t>1. Effects of AfCFTA </a:t>
            </a:r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A6E7E81E-CB57-C6B0-95A2-E6A2BE91E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185" y="1343319"/>
            <a:ext cx="11825057" cy="5378155"/>
          </a:xfrm>
        </p:spPr>
        <p:txBody>
          <a:bodyPr>
            <a:normAutofit/>
          </a:bodyPr>
          <a:lstStyle/>
          <a:p>
            <a:r>
              <a:rPr lang="en-US" sz="3600" dirty="0"/>
              <a:t>African Continental Free Trade Agreement (AfCFTA) elevates </a:t>
            </a:r>
            <a:r>
              <a:rPr lang="en-US" sz="3600" b="1" dirty="0"/>
              <a:t>intra-African </a:t>
            </a:r>
            <a:r>
              <a:rPr lang="en-US" sz="3600" dirty="0"/>
              <a:t>trade</a:t>
            </a:r>
          </a:p>
          <a:p>
            <a:endParaRPr lang="en-US" sz="1400" dirty="0"/>
          </a:p>
          <a:p>
            <a:r>
              <a:rPr lang="en-US" sz="3600" dirty="0"/>
              <a:t>Importation between African countries enhanced</a:t>
            </a:r>
          </a:p>
          <a:p>
            <a:endParaRPr lang="en-US" sz="1400" dirty="0"/>
          </a:p>
          <a:p>
            <a:r>
              <a:rPr lang="en-US" sz="3600" dirty="0"/>
              <a:t>Establishing dispute settlement system</a:t>
            </a:r>
          </a:p>
          <a:p>
            <a:endParaRPr lang="en-US" sz="1400" dirty="0"/>
          </a:p>
          <a:p>
            <a:r>
              <a:rPr lang="en-US" sz="3600" dirty="0"/>
              <a:t>Protocols on Trade in Services, Investments, Copyright</a:t>
            </a:r>
          </a:p>
          <a:p>
            <a:endParaRPr lang="en-US" sz="14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8687B81-5304-7691-98ED-229589140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96AC-3243-47D0-A667-D57C5BC086BA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0987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30C0CF-19CA-9696-AF5D-07AF84ABC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85" y="27766"/>
            <a:ext cx="11825057" cy="1325563"/>
          </a:xfrm>
        </p:spPr>
        <p:txBody>
          <a:bodyPr/>
          <a:lstStyle/>
          <a:p>
            <a:r>
              <a:rPr lang="en-GB" dirty="0"/>
              <a:t>1. Effects of AfCFTA - Instruments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91D246-9A08-967F-8FB6-0134ABA98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Elimination of tariffs for products originating in Africa</a:t>
            </a:r>
          </a:p>
          <a:p>
            <a:endParaRPr lang="en-GB" sz="1200" dirty="0"/>
          </a:p>
          <a:p>
            <a:r>
              <a:rPr lang="en-GB" sz="3600" dirty="0"/>
              <a:t>Reduction of non-tariff barriers to trade (NTBs)</a:t>
            </a:r>
          </a:p>
          <a:p>
            <a:endParaRPr lang="en-GB" sz="1200" dirty="0"/>
          </a:p>
          <a:p>
            <a:r>
              <a:rPr lang="en-GB" sz="3600" dirty="0"/>
              <a:t>Enhancing movement of goods</a:t>
            </a:r>
          </a:p>
          <a:p>
            <a:endParaRPr lang="en-GB" sz="1200" dirty="0"/>
          </a:p>
          <a:p>
            <a:r>
              <a:rPr lang="en-GB" sz="3600" dirty="0"/>
              <a:t>Implementation of committees to fight trade barriers</a:t>
            </a:r>
          </a:p>
          <a:p>
            <a:endParaRPr lang="en-GB" sz="1200" dirty="0"/>
          </a:p>
          <a:p>
            <a:r>
              <a:rPr lang="en-GB" sz="3600" dirty="0"/>
              <a:t>Digitalization of customs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2C30CE6-AEA0-B850-2A88-23D60F5A8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96AC-3243-47D0-A667-D57C5BC086BA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7033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4C9BA2-63E2-29E0-3444-B9568D854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EE5809-0E0E-86CE-CA0D-F5B68E222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85" y="27766"/>
            <a:ext cx="11825057" cy="850539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748A751-9E2B-129B-ABD4-84EE8D9A5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185" y="998621"/>
            <a:ext cx="11825057" cy="583161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Introduction to AfCFTA</a:t>
            </a:r>
          </a:p>
          <a:p>
            <a:pPr>
              <a:buFont typeface="+mj-lt"/>
              <a:buAutoNum type="arabicPeriod"/>
            </a:pPr>
            <a:endParaRPr lang="en-US" sz="400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Challenges for Trade in Africa</a:t>
            </a:r>
          </a:p>
          <a:p>
            <a:pPr>
              <a:buFont typeface="+mj-lt"/>
              <a:buAutoNum type="arabicPeriod"/>
            </a:pPr>
            <a:endParaRPr lang="en-US" sz="4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Sustainable Development Goals</a:t>
            </a:r>
          </a:p>
          <a:p>
            <a:pPr>
              <a:buFont typeface="+mj-lt"/>
              <a:buAutoNum type="arabicPeriod"/>
            </a:pPr>
            <a:endParaRPr lang="en-US" sz="4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Problems in Africa </a:t>
            </a:r>
          </a:p>
          <a:p>
            <a:pPr marL="342900" indent="-342900">
              <a:buFont typeface="+mj-lt"/>
              <a:buAutoNum type="arabicPeriod"/>
            </a:pPr>
            <a:endParaRPr lang="en-US" sz="5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Resource Curse</a:t>
            </a:r>
          </a:p>
          <a:p>
            <a:pPr marL="342900" indent="-342900">
              <a:buFont typeface="+mj-lt"/>
              <a:buAutoNum type="arabicPeriod"/>
            </a:pPr>
            <a:endParaRPr lang="en-US" sz="5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Multinational Enterprises</a:t>
            </a:r>
          </a:p>
          <a:p>
            <a:pPr marL="342900" indent="-342900">
              <a:buFont typeface="+mj-lt"/>
              <a:buAutoNum type="arabicPeriod"/>
            </a:pPr>
            <a:endParaRPr lang="en-US" sz="5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Small and Medium Enterprises</a:t>
            </a:r>
          </a:p>
          <a:p>
            <a:pPr marL="342900" indent="-342900">
              <a:buFont typeface="+mj-lt"/>
              <a:buAutoNum type="arabicPeriod"/>
            </a:pPr>
            <a:endParaRPr lang="en-US" sz="5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Informal Trade</a:t>
            </a:r>
          </a:p>
          <a:p>
            <a:pPr marL="514350" indent="-514350">
              <a:buFont typeface="+mj-lt"/>
              <a:buAutoNum type="arabicPeriod"/>
            </a:pPr>
            <a:endParaRPr lang="en-US" sz="5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Outlook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DD90FCC-0DDA-0A3B-D1BA-FCA19D01E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96AC-3243-47D0-A667-D57C5BC086BA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4507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78277B-C1C3-1B8A-FE43-7E548AB16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471" y="168442"/>
            <a:ext cx="11705209" cy="1001597"/>
          </a:xfrm>
        </p:spPr>
        <p:txBody>
          <a:bodyPr>
            <a:normAutofit/>
          </a:bodyPr>
          <a:lstStyle/>
          <a:p>
            <a:r>
              <a:rPr lang="en-GB" sz="4800" dirty="0"/>
              <a:t>2. Importing to Africa - Challenges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2D5B90-3A86-6892-D0A7-773F01ECC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471" y="1287379"/>
            <a:ext cx="11825057" cy="5286611"/>
          </a:xfrm>
        </p:spPr>
        <p:txBody>
          <a:bodyPr>
            <a:normAutofit/>
          </a:bodyPr>
          <a:lstStyle/>
          <a:p>
            <a:r>
              <a:rPr lang="en-GB" sz="4000" b="1" dirty="0"/>
              <a:t>Non-tariff barriers to trade </a:t>
            </a:r>
            <a:r>
              <a:rPr lang="en-GB" sz="4000" dirty="0"/>
              <a:t>(NTB)</a:t>
            </a:r>
          </a:p>
          <a:p>
            <a:endParaRPr lang="en-GB" sz="1400" dirty="0"/>
          </a:p>
          <a:p>
            <a:r>
              <a:rPr lang="en-GB" sz="4000" dirty="0"/>
              <a:t>In detail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3600" dirty="0"/>
              <a:t> Lack of accessibility of official documents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3600" dirty="0"/>
              <a:t> Huge amount of documents required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3600" dirty="0"/>
              <a:t> Tax exemptions are a long process with high                                  administrative burden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3600" dirty="0"/>
              <a:t> Administrative burden regarding medicine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B310EED-EFB7-ABDB-FCE9-8E62D8F6D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96AC-3243-47D0-A667-D57C5BC086BA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6616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1612</Words>
  <Application>Microsoft Office PowerPoint</Application>
  <PresentationFormat>Widescreen</PresentationFormat>
  <Paragraphs>426</Paragraphs>
  <Slides>33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42" baseType="lpstr">
      <vt:lpstr>Arial</vt:lpstr>
      <vt:lpstr>Calibri</vt:lpstr>
      <vt:lpstr>Calibri Light</vt:lpstr>
      <vt:lpstr>IDQBH V+ Galliard</vt:lpstr>
      <vt:lpstr>ILFTP Y+ Galliard</vt:lpstr>
      <vt:lpstr>JXDNA G+ Galliard</vt:lpstr>
      <vt:lpstr>UVOJP H+ Galliard</vt:lpstr>
      <vt:lpstr>Wingdings</vt:lpstr>
      <vt:lpstr>Office</vt:lpstr>
      <vt:lpstr>AfCFTA – Sustainable Development and Corporate Responsibility</vt:lpstr>
      <vt:lpstr>Overview</vt:lpstr>
      <vt:lpstr>1. AfCFTA</vt:lpstr>
      <vt:lpstr>Presentazione standard di PowerPoint</vt:lpstr>
      <vt:lpstr>1. Aims of AfCFTA</vt:lpstr>
      <vt:lpstr>1. Effects of AfCFTA </vt:lpstr>
      <vt:lpstr>1. Effects of AfCFTA - Instruments</vt:lpstr>
      <vt:lpstr>Overview</vt:lpstr>
      <vt:lpstr>2. Importing to Africa - Challenges</vt:lpstr>
      <vt:lpstr>2. Challenges to AfCFTA</vt:lpstr>
      <vt:lpstr>Overview</vt:lpstr>
      <vt:lpstr>3. Sustainable Development and Corporate Responsibility</vt:lpstr>
      <vt:lpstr>Overview</vt:lpstr>
      <vt:lpstr>4. Problems in Africa</vt:lpstr>
      <vt:lpstr>Overview</vt:lpstr>
      <vt:lpstr>5. Resource Curse? – Political </vt:lpstr>
      <vt:lpstr>5. Resource Curse? – Economical </vt:lpstr>
      <vt:lpstr>5. Ressource Curse? – Economical </vt:lpstr>
      <vt:lpstr>5. Resource Curse – Causality or Correlation?</vt:lpstr>
      <vt:lpstr>5. Resource Curse – Possible Solutions</vt:lpstr>
      <vt:lpstr>Overview</vt:lpstr>
      <vt:lpstr>6. Multinational Enterprises and SDG </vt:lpstr>
      <vt:lpstr>6. Multinational Enterprises and SDG</vt:lpstr>
      <vt:lpstr>Overview</vt:lpstr>
      <vt:lpstr>Presentazione standard di PowerPoint</vt:lpstr>
      <vt:lpstr>7. AfCFTA – Inclusive Growth?</vt:lpstr>
      <vt:lpstr>Overview</vt:lpstr>
      <vt:lpstr>8. Informal Trade</vt:lpstr>
      <vt:lpstr>Overview</vt:lpstr>
      <vt:lpstr>9. Outlook</vt:lpstr>
      <vt:lpstr>9. Outlook</vt:lpstr>
      <vt:lpstr>Summary</vt:lpstr>
      <vt:lpstr>Thank you for your attention  Robert Lodde robert.lodde@uni-muenster-customs.org University of Münster, Germany IMPACCT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AfCFTA – Possibilities for Humanitarian Organisations</dc:title>
  <dc:creator>Robert Lodde</dc:creator>
  <cp:lastModifiedBy>Klarissa Martins Sckayer Abicalam</cp:lastModifiedBy>
  <cp:revision>74</cp:revision>
  <dcterms:created xsi:type="dcterms:W3CDTF">2023-04-21T08:16:58Z</dcterms:created>
  <dcterms:modified xsi:type="dcterms:W3CDTF">2024-11-26T17:48:23Z</dcterms:modified>
</cp:coreProperties>
</file>